
<file path=[Content_Types].xml><?xml version="1.0" encoding="utf-8"?>
<Types xmlns="http://schemas.openxmlformats.org/package/2006/content-types">
  <Default Extension="fntdata" ContentType="application/x-fontdata"/>
  <Default Extension="jp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8"/>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5" r:id="rId16"/>
    <p:sldId id="270" r:id="rId17"/>
    <p:sldId id="271" r:id="rId18"/>
    <p:sldId id="272" r:id="rId19"/>
    <p:sldId id="273" r:id="rId20"/>
    <p:sldId id="277" r:id="rId21"/>
    <p:sldId id="278" r:id="rId22"/>
    <p:sldId id="279" r:id="rId23"/>
    <p:sldId id="280" r:id="rId24"/>
    <p:sldId id="281" r:id="rId25"/>
    <p:sldId id="282" r:id="rId26"/>
    <p:sldId id="283" r:id="rId27"/>
  </p:sldIdLst>
  <p:sldSz cx="9144000" cy="5143500" type="screen16x9"/>
  <p:notesSz cx="6858000" cy="9144000"/>
  <p:embeddedFontLst>
    <p:embeddedFont>
      <p:font typeface="Calibri" panose="020F0502020204030204" pitchFamily="34" charset="0"/>
      <p:regular r:id="rId29"/>
      <p:bold r:id="rId30"/>
      <p:italic r:id="rId31"/>
      <p:boldItalic r:id="rId32"/>
    </p:embeddedFont>
    <p:embeddedFont>
      <p:font typeface="Lato" panose="020F0502020204030203" pitchFamily="34" charset="77"/>
      <p:regular r:id="rId33"/>
      <p:bold r:id="rId34"/>
      <p:italic r:id="rId35"/>
      <p:boldItalic r:id="rId36"/>
    </p:embeddedFont>
    <p:embeddedFont>
      <p:font typeface="Raleway" pitchFamily="2" charset="77"/>
      <p:regular r:id="rId37"/>
      <p:bold r:id="rId38"/>
      <p:italic r:id="rId39"/>
      <p:boldItalic r:id="rId4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32">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43" roundtripDataSignature="AMtx7mjHgsW82a5Mege51z3t7uEJ0tPSuA=="/>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0AEE222F-17F3-4400-8CDA-33694152557E}">
  <a:tblStyle styleId="{0AEE222F-17F3-4400-8CDA-33694152557E}"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231"/>
    <p:restoredTop sz="69444"/>
  </p:normalViewPr>
  <p:slideViewPr>
    <p:cSldViewPr snapToGrid="0">
      <p:cViewPr varScale="1">
        <p:scale>
          <a:sx n="101" d="100"/>
          <a:sy n="101" d="100"/>
        </p:scale>
        <p:origin x="1424" y="184"/>
      </p:cViewPr>
      <p:guideLst>
        <p:guide orient="horz" pos="1620"/>
        <p:guide pos="2832"/>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11.fntdata"/><Relationship Id="rId21" Type="http://schemas.openxmlformats.org/officeDocument/2006/relationships/slide" Target="slides/slide20.xml"/><Relationship Id="rId34" Type="http://schemas.openxmlformats.org/officeDocument/2006/relationships/font" Target="fonts/font6.fntdata"/><Relationship Id="rId47"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4.fntdata"/><Relationship Id="rId37" Type="http://schemas.openxmlformats.org/officeDocument/2006/relationships/font" Target="fonts/font9.fntdata"/><Relationship Id="rId40" Type="http://schemas.openxmlformats.org/officeDocument/2006/relationships/font" Target="fonts/font12.fntdata"/><Relationship Id="rId45"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36"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3.fntdata"/><Relationship Id="rId44"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font" Target="fonts/font2.fntdata"/><Relationship Id="rId35" Type="http://schemas.openxmlformats.org/officeDocument/2006/relationships/font" Target="fonts/font7.fntdata"/><Relationship Id="rId43" Type="http://customschemas.google.com/relationships/presentationmetadata" Target="meta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font" Target="fonts/font5.fntdata"/><Relationship Id="rId38" Type="http://schemas.openxmlformats.org/officeDocument/2006/relationships/font" Target="fonts/font10.fntdata"/><Relationship Id="rId46" Type="http://schemas.openxmlformats.org/officeDocument/2006/relationships/theme" Target="theme/theme1.xml"/><Relationship Id="rId20" Type="http://schemas.openxmlformats.org/officeDocument/2006/relationships/slide" Target="slides/slide19.xml"/></Relationships>
</file>

<file path=ppt/media/image1.png>
</file>

<file path=ppt/media/image2.jpg>
</file>

<file path=ppt/media/image3.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22.m4a>
</file>

<file path=ppt/media/media23.m4a>
</file>

<file path=ppt/media/media24.m4a>
</file>

<file path=ppt/media/media25.m4a>
</file>

<file path=ppt/media/media26.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1pPr>
            <a:lvl2pPr marL="914400" marR="0" lvl="1"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2pPr>
            <a:lvl3pPr marL="1371600" marR="0" lvl="2"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3pPr>
            <a:lvl4pPr marL="1828800" marR="0" lvl="3"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4pPr>
            <a:lvl5pPr marL="2286000" marR="0" lvl="4"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5pPr>
            <a:lvl6pPr marL="2743200" marR="0" lvl="5"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6pPr>
            <a:lvl7pPr marL="3200400" marR="0" lvl="6"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7pPr>
            <a:lvl8pPr marL="3657600" marR="0" lvl="7"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8pPr>
            <a:lvl9pPr marL="4114800" marR="0" lvl="8" indent="-298450" algn="l" rtl="0">
              <a:lnSpc>
                <a:spcPct val="100000"/>
              </a:lnSpc>
              <a:spcBef>
                <a:spcPts val="0"/>
              </a:spcBef>
              <a:spcAft>
                <a:spcPts val="0"/>
              </a:spcAft>
              <a:buClr>
                <a:srgbClr val="000000"/>
              </a:buClr>
              <a:buSzPts val="1100"/>
              <a:buFont typeface="Arial"/>
              <a:buChar char="■"/>
              <a:defRPr sz="1100" b="0" i="0" u="none" strike="noStrike" cap="none">
                <a:solidFill>
                  <a:srgbClr val="000000"/>
                </a:solidFill>
                <a:latin typeface="Arial"/>
                <a:ea typeface="Arial"/>
                <a:cs typeface="Arial"/>
                <a:sym typeface="Arial"/>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
        <p:cNvGrpSpPr/>
        <p:nvPr/>
      </p:nvGrpSpPr>
      <p:grpSpPr>
        <a:xfrm>
          <a:off x="0" y="0"/>
          <a:ext cx="0" cy="0"/>
          <a:chOff x="0" y="0"/>
          <a:chExt cx="0" cy="0"/>
        </a:xfrm>
      </p:grpSpPr>
      <p:sp>
        <p:nvSpPr>
          <p:cNvPr id="55" name="Google Shape;55;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56" name="Google Shape;56;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Hi everyone, and thank you again for your participation in this study. Today I’m going to present our second clinical resource, which is titled “paraphasia types within the context of Dell’s model.” Again, my name is Marianne Casilio and I am working with </a:t>
            </a:r>
            <a:r>
              <a:rPr lang="en-US" dirty="0" err="1"/>
              <a:t>Gerasimos</a:t>
            </a:r>
            <a:r>
              <a:rPr lang="en-US" dirty="0"/>
              <a:t> Fergadiotis and the Aging and Adult Language Disorders lab at Portland State University.</a:t>
            </a: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Activation then spreads downward to the phoneme level and upward back to the semantic level in the same manner as step 1.</a:t>
            </a:r>
            <a:endParaRPr dirty="0"/>
          </a:p>
        </p:txBody>
      </p:sp>
      <p:sp>
        <p:nvSpPr>
          <p:cNvPr id="493" name="Google Shape;493;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1"/>
        <p:cNvGrpSpPr/>
        <p:nvPr/>
      </p:nvGrpSpPr>
      <p:grpSpPr>
        <a:xfrm>
          <a:off x="0" y="0"/>
          <a:ext cx="0" cy="0"/>
          <a:chOff x="0" y="0"/>
          <a:chExt cx="0" cy="0"/>
        </a:xfrm>
      </p:grpSpPr>
      <p:sp>
        <p:nvSpPr>
          <p:cNvPr id="562" name="Google Shape;562;p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And again, once this process is completed a given number of times, the most activated phonemes are selected, which again are depicted in the green shading on the slide. These phonemes are the linked to a metrical frame, which includes their syllable and stress structure, thus concluding the lexical retrieval pipeline.</a:t>
            </a:r>
            <a:endParaRPr dirty="0"/>
          </a:p>
        </p:txBody>
      </p:sp>
      <p:sp>
        <p:nvSpPr>
          <p:cNvPr id="563" name="Google Shape;563;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0"/>
        <p:cNvGrpSpPr/>
        <p:nvPr/>
      </p:nvGrpSpPr>
      <p:grpSpPr>
        <a:xfrm>
          <a:off x="0" y="0"/>
          <a:ext cx="0" cy="0"/>
          <a:chOff x="0" y="0"/>
          <a:chExt cx="0" cy="0"/>
        </a:xfrm>
      </p:grpSpPr>
      <p:sp>
        <p:nvSpPr>
          <p:cNvPr id="641" name="Google Shape;641;p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Now that we’ve had a chance to review how lexical processing occurs in healthy individuals, let’s take a look at how processing breaks down and in what ways in individuals with anomia. In general, these errors arise because of competing or reduced activation of competitor words or sounds at the word and phoneme levels respectively.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We’ll start by reviewing the ways in which lexical or real-word paraphasias are generated. Generally, paraphasias that fit into this category involve breakdowns primarily at the word level during step 1.</a:t>
            </a:r>
            <a:endParaRPr dirty="0"/>
          </a:p>
        </p:txBody>
      </p:sp>
      <p:sp>
        <p:nvSpPr>
          <p:cNvPr id="642" name="Google Shape;642;p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5"/>
        <p:cNvGrpSpPr/>
        <p:nvPr/>
      </p:nvGrpSpPr>
      <p:grpSpPr>
        <a:xfrm>
          <a:off x="0" y="0"/>
          <a:ext cx="0" cy="0"/>
          <a:chOff x="0" y="0"/>
          <a:chExt cx="0" cy="0"/>
        </a:xfrm>
      </p:grpSpPr>
      <p:sp>
        <p:nvSpPr>
          <p:cNvPr id="646" name="Google Shape;646;p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first type of lexical paraphasia we’ll discuss is a mixed paraphasia, which we define as sharing both a semantic and phonological relationship with the target. The source of the error and the selected response are highlighted in red. As with the previous examples, we’ll assume that the person was presented with a picture of a cat to name.</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Here, problems with downward activation from the semantics to word level, as well as upward activation from the phoneme to word level, results in over-activation of the competitor “rat”. As alluded to earlier, rat is a mixed paraphasia because it shares a semantic relationship to the word cat, in that both are animals with four legs and a tail, as well as a phonological relationship, in that the vowel and word-final consonant are the same.</a:t>
            </a:r>
          </a:p>
        </p:txBody>
      </p:sp>
      <p:sp>
        <p:nvSpPr>
          <p:cNvPr id="647" name="Google Shape;647;p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4"/>
        <p:cNvGrpSpPr/>
        <p:nvPr/>
      </p:nvGrpSpPr>
      <p:grpSpPr>
        <a:xfrm>
          <a:off x="0" y="0"/>
          <a:ext cx="0" cy="0"/>
          <a:chOff x="0" y="0"/>
          <a:chExt cx="0" cy="0"/>
        </a:xfrm>
      </p:grpSpPr>
      <p:sp>
        <p:nvSpPr>
          <p:cNvPr id="715" name="Google Shape;715;p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second type of lexical paraphasia is semantic, which, as the name implies, is an error where the response only bears a semantic relationship to the target. Here, weak downward spread of activation from the semantics level activates neighboring words, which results in a semantic competitor being activated. In our example, the word dog is selected, which has no overlapping phonemes with the word cat but is semantically similar in that both are pets with tails, four legs, and fur.</a:t>
            </a:r>
            <a:endParaRPr dirty="0"/>
          </a:p>
        </p:txBody>
      </p:sp>
      <p:sp>
        <p:nvSpPr>
          <p:cNvPr id="716" name="Google Shape;716;p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
        <p:cNvGrpSpPr/>
        <p:nvPr/>
      </p:nvGrpSpPr>
      <p:grpSpPr>
        <a:xfrm>
          <a:off x="0" y="0"/>
          <a:ext cx="0" cy="0"/>
          <a:chOff x="0" y="0"/>
          <a:chExt cx="0" cy="0"/>
        </a:xfrm>
      </p:grpSpPr>
      <p:sp>
        <p:nvSpPr>
          <p:cNvPr id="1018" name="Google Shape;1018;p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The third type of paraphasia resulting from a problem at step 1 is a formal paraphasia. Here, we instead have a problem with upward activation from the phoneme level, resulting in activation and subsequent selection of a word that shares only a phonological relationship with the intended target. For our example, the word mat shares the same vowel and word-final consonant as cat but has no semantic relationship to the word cat nor does it share any of the same activated semantic features at the semantics level.</a:t>
            </a:r>
            <a:endParaRPr dirty="0"/>
          </a:p>
        </p:txBody>
      </p:sp>
      <p:sp>
        <p:nvSpPr>
          <p:cNvPr id="1019" name="Google Shape;1019;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2857191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3"/>
        <p:cNvGrpSpPr/>
        <p:nvPr/>
      </p:nvGrpSpPr>
      <p:grpSpPr>
        <a:xfrm>
          <a:off x="0" y="0"/>
          <a:ext cx="0" cy="0"/>
          <a:chOff x="0" y="0"/>
          <a:chExt cx="0" cy="0"/>
        </a:xfrm>
      </p:grpSpPr>
      <p:sp>
        <p:nvSpPr>
          <p:cNvPr id="784" name="Google Shape;784;p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Finally, our fourth lexical paraphasia is other, which shares neither a semantic nor a phonological relationship to the target. Here, downward activation from the semantics level results in activation of a semantically similar neighbor at the word level. This activation then results in activation of a set of phonemes that pair with that competitor, and activation from those phonemes then travels back upward to the word level, resulting in activation of a word that only shares similarity with regard to phonemes from a competitive neighbor. As a result, that activated word, which is ultimately selected, has no phonological or semantic relationship to the target, as we can see in the example on the screen, where the word "log" is selected.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Importantly, you may notice that the same downward and activation patterns also caused the mixed paraphasia. The primary difference between between the two is the magnitude of the failure – while both result from problems with downward and upward activation, mixed results from activation of phonemes or words that are more similar to the target and, in healthy processing, are generally assigned a greater degree of activation, as indicated by the shading in teal. Other errors, contrastingly, are the result of relatively weaker associations from a semantic competitor and then a phonological competitor. As such, it may be unsurprising to learn that the literature in this area shows that while healthy speakers may make the occasional mixed error, other errors are quite rare and are generally only seen in individuals with impairment like anomia.</a:t>
            </a:r>
            <a:endParaRPr dirty="0"/>
          </a:p>
        </p:txBody>
      </p:sp>
      <p:sp>
        <p:nvSpPr>
          <p:cNvPr id="785" name="Google Shape;785;p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2"/>
        <p:cNvGrpSpPr/>
        <p:nvPr/>
      </p:nvGrpSpPr>
      <p:grpSpPr>
        <a:xfrm>
          <a:off x="0" y="0"/>
          <a:ext cx="0" cy="0"/>
          <a:chOff x="0" y="0"/>
          <a:chExt cx="0" cy="0"/>
        </a:xfrm>
      </p:grpSpPr>
      <p:sp>
        <p:nvSpPr>
          <p:cNvPr id="853" name="Google Shape;853;p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Now that we’ve reviewed the major types of lexical paraphasias, we’ll now move on to talking about </a:t>
            </a:r>
            <a:r>
              <a:rPr lang="en-US" dirty="0" err="1"/>
              <a:t>nonlexical</a:t>
            </a:r>
            <a:r>
              <a:rPr lang="en-US" dirty="0"/>
              <a:t> paraphasias. Unlike the previous group of paraphasias, these typically arise from problems occurring at step 2 or phonological processing.</a:t>
            </a:r>
            <a:endParaRPr dirty="0"/>
          </a:p>
        </p:txBody>
      </p:sp>
      <p:sp>
        <p:nvSpPr>
          <p:cNvPr id="854" name="Google Shape;854;p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
        <p:cNvGrpSpPr/>
        <p:nvPr/>
      </p:nvGrpSpPr>
      <p:grpSpPr>
        <a:xfrm>
          <a:off x="0" y="0"/>
          <a:ext cx="0" cy="0"/>
          <a:chOff x="0" y="0"/>
          <a:chExt cx="0" cy="0"/>
        </a:xfrm>
      </p:grpSpPr>
      <p:sp>
        <p:nvSpPr>
          <p:cNvPr id="858" name="Google Shape;858;p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We’ll first review neologisms, or nonwords that share a phonological relationship with the target. Here, the correct word, cat, was selected. However, during step 2, one of the phonemes was inappropriately activated, resulting in a nonword. For our example, we can see that the phoneme /d/ was activated over the appropriate phoneme /k/. However, because two of the three correct phonemes were activated, we can see that, as per the PNT scoring guidelines, there is enough overlap to consider this nonword response to be phonologically similar to the intended target, cat, and thus be classified as a neologism.</a:t>
            </a:r>
            <a:endParaRPr dirty="0"/>
          </a:p>
        </p:txBody>
      </p:sp>
      <p:sp>
        <p:nvSpPr>
          <p:cNvPr id="859" name="Google Shape;859;p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6"/>
        <p:cNvGrpSpPr/>
        <p:nvPr/>
      </p:nvGrpSpPr>
      <p:grpSpPr>
        <a:xfrm>
          <a:off x="0" y="0"/>
          <a:ext cx="0" cy="0"/>
          <a:chOff x="0" y="0"/>
          <a:chExt cx="0" cy="0"/>
        </a:xfrm>
      </p:grpSpPr>
      <p:sp>
        <p:nvSpPr>
          <p:cNvPr id="937" name="Google Shape;937;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Finally, we have abstruse neologism, or a nonword response that has no phonological relationship to the target. Similar to our discussion about mixed versus other paraphasias in the previous section, the distinction between abstruse neologism and neologism responses is one of degree rather than differing process. Again, the correct word is activated. However, now, either the majority or all of the phoneme competitors are inappropriately activated over the target phonemes, resulting in a nonword that is unrecognizable from the target word. </a:t>
            </a:r>
            <a:endParaRPr dirty="0"/>
          </a:p>
        </p:txBody>
      </p:sp>
      <p:sp>
        <p:nvSpPr>
          <p:cNvPr id="938" name="Google Shape;938;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
        <p:cNvGrpSpPr/>
        <p:nvPr/>
      </p:nvGrpSpPr>
      <p:grpSpPr>
        <a:xfrm>
          <a:off x="0" y="0"/>
          <a:ext cx="0" cy="0"/>
          <a:chOff x="0" y="0"/>
          <a:chExt cx="0" cy="0"/>
        </a:xfrm>
      </p:grpSpPr>
      <p:sp>
        <p:nvSpPr>
          <p:cNvPr id="61" name="Google Shape;61;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62" name="Google Shape;62;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For today’s presentation, which will be approximately 15 minutes long, I’ll start by briefly reviewing the material we covered in last week’s presentation. Then I’ll discuss lexical, or real-word paraphasias, and how each type provides unique information about underlying linguistic processes that drive word retrieval. I’ll then review </a:t>
            </a:r>
            <a:r>
              <a:rPr lang="en-US" dirty="0" err="1"/>
              <a:t>nonlexical</a:t>
            </a:r>
            <a:r>
              <a:rPr lang="en-US" dirty="0"/>
              <a:t>, or nonword paraphasias, in a similar manner. We’ll then close by reviewing a few clinical assessment applications and providing a preview for next week’s clinical resource.</a:t>
            </a:r>
            <a:endParaRPr dirty="0"/>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5"/>
        <p:cNvGrpSpPr/>
        <p:nvPr/>
      </p:nvGrpSpPr>
      <p:grpSpPr>
        <a:xfrm>
          <a:off x="0" y="0"/>
          <a:ext cx="0" cy="0"/>
          <a:chOff x="0" y="0"/>
          <a:chExt cx="0" cy="0"/>
        </a:xfrm>
      </p:grpSpPr>
      <p:sp>
        <p:nvSpPr>
          <p:cNvPr id="1166" name="Google Shape;1166;p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Now that we’ve had a chance to review the mechanisms of breakdown for each of the six paraphasia types, we’ll review some ways this information could be applied to clinical assessment.</a:t>
            </a:r>
            <a:endParaRPr dirty="0"/>
          </a:p>
        </p:txBody>
      </p:sp>
      <p:sp>
        <p:nvSpPr>
          <p:cNvPr id="1167" name="Google Shape;1167;p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0"/>
        <p:cNvGrpSpPr/>
        <p:nvPr/>
      </p:nvGrpSpPr>
      <p:grpSpPr>
        <a:xfrm>
          <a:off x="0" y="0"/>
          <a:ext cx="0" cy="0"/>
          <a:chOff x="0" y="0"/>
          <a:chExt cx="0" cy="0"/>
        </a:xfrm>
      </p:grpSpPr>
      <p:sp>
        <p:nvSpPr>
          <p:cNvPr id="1171" name="Google Shape;1171;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72" name="Google Shape;1172;p2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457200" lvl="0" indent="-228600" algn="l" rtl="0">
              <a:lnSpc>
                <a:spcPct val="100000"/>
              </a:lnSpc>
              <a:spcBef>
                <a:spcPts val="0"/>
              </a:spcBef>
              <a:spcAft>
                <a:spcPts val="0"/>
              </a:spcAft>
              <a:buSzPts val="1100"/>
              <a:buNone/>
            </a:pPr>
            <a:r>
              <a:rPr lang="en-US" dirty="0"/>
              <a:t>As we have seen through reviewing examples of the six types of paraphasias, the type and prevalence of different paraphasias matters, as they provide information about the relative sparing or degree of impairment with regard to the two linguistic processes of interest: lexical-semantic processing and phonological processing. The chart on this slide shows the location of breakdown according to each paraphasia type, with a checkmark indicating the step where the breakdown occurs. Going left to right across the columns on the screen, we can see that abstruse neologism is a result of problems with step 2, formal and mixed are a problem with step 1, neologism is a problem with step 2, and other and semantic result from faulty step 1 processing.</a:t>
            </a:r>
          </a:p>
          <a:p>
            <a:pPr marL="457200" lvl="0" indent="-228600" algn="l" rtl="0">
              <a:lnSpc>
                <a:spcPct val="100000"/>
              </a:lnSpc>
              <a:spcBef>
                <a:spcPts val="0"/>
              </a:spcBef>
              <a:spcAft>
                <a:spcPts val="0"/>
              </a:spcAft>
              <a:buSzPts val="1100"/>
              <a:buNone/>
            </a:pPr>
            <a:endParaRPr lang="en-US" dirty="0"/>
          </a:p>
          <a:p>
            <a:pPr marL="457200" lvl="0" indent="-228600" algn="l" rtl="0">
              <a:lnSpc>
                <a:spcPct val="100000"/>
              </a:lnSpc>
              <a:spcBef>
                <a:spcPts val="0"/>
              </a:spcBef>
              <a:spcAft>
                <a:spcPts val="0"/>
              </a:spcAft>
              <a:buSzPts val="1100"/>
              <a:buNone/>
            </a:pPr>
            <a:r>
              <a:rPr lang="en-US" dirty="0"/>
              <a:t>Importantly, this summary and the information presented so far should be taken to generally reflect the process by which a paraphasia occurs. However, there are other possibilities that may yield any one of the types of paraphasias we’ve reviewed, though these are generally difficult to parse from the ones listed here and, as such, we as clinicians and researchers can make some generalities or assumptions about the underlying mechanisms that drive these these errors. Of note, the difference between a single paraphasia being caused by one specific mechanism over another will likely not have significant implications for clinical practice. Rather, it’s the larger patterns that arise that can help in diagnosing and treating anomia. </a:t>
            </a:r>
            <a:endParaRPr dirty="0"/>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7"/>
        <p:cNvGrpSpPr/>
        <p:nvPr/>
      </p:nvGrpSpPr>
      <p:grpSpPr>
        <a:xfrm>
          <a:off x="0" y="0"/>
          <a:ext cx="0" cy="0"/>
          <a:chOff x="0" y="0"/>
          <a:chExt cx="0" cy="0"/>
        </a:xfrm>
      </p:grpSpPr>
      <p:sp>
        <p:nvSpPr>
          <p:cNvPr id="1178" name="Google Shape;1178;p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With that being said, there are a few ways in which paraphasia types may be used in clinical practice.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One possible option, particularly for clinicians who need to administer multiple tests in addition to a picture naming test, such as an aphasia battery or a motor speech exam, could quickly administer a picture naming subtest from an existing battery or use pictures that are readily available. Once this is done, one could count the number of lexical and </a:t>
            </a:r>
            <a:r>
              <a:rPr lang="en-US" dirty="0" err="1"/>
              <a:t>nonlexical</a:t>
            </a:r>
            <a:r>
              <a:rPr lang="en-US" dirty="0"/>
              <a:t> errors according to the PNT guidelines as a way to get a quick snapshot of whether on pattern predominates. For example, if a client is shown the 15 pictures from the short form of the Boston Naming Test and more than half of the errors are </a:t>
            </a:r>
            <a:r>
              <a:rPr lang="en-US" dirty="0" err="1"/>
              <a:t>nonlexical</a:t>
            </a:r>
            <a:r>
              <a:rPr lang="en-US" dirty="0"/>
              <a:t> paraphasias, it would be relatively safe to assume that the person’s primary deficit with regard to lexical retrieval is in phonological processing.</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The other option is for clinicians who may have time to do a more in-depth assessment. This could be done by administer a 30-item short form of the PNT or the full 175-item version and then score the test according to the technique above versus the full error coding procedure. While this approach clearly would take far longer with regard to time, it would likely yield a more accurate picture of the client’s strengths and weaknesses.</a:t>
            </a:r>
            <a:endParaRPr dirty="0"/>
          </a:p>
        </p:txBody>
      </p:sp>
      <p:sp>
        <p:nvSpPr>
          <p:cNvPr id="1179" name="Google Shape;1179;p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3"/>
        <p:cNvGrpSpPr/>
        <p:nvPr/>
      </p:nvGrpSpPr>
      <p:grpSpPr>
        <a:xfrm>
          <a:off x="0" y="0"/>
          <a:ext cx="0" cy="0"/>
          <a:chOff x="0" y="0"/>
          <a:chExt cx="0" cy="0"/>
        </a:xfrm>
      </p:grpSpPr>
      <p:sp>
        <p:nvSpPr>
          <p:cNvPr id="1184" name="Google Shape;1184;p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Finally, the information learned from looking at the paraphasia patterns on a picture naming assessment can help build a profile of relative strengths and weaknesses regarding linguistic processes across other types of tasks.</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For example, if you suspect a deficit in step 2 or phonological processing after administering a picture naming task, you can administer other types of language tasks that primarily target step 2 to confirm if your hypothesis is correct. This could involve tests of nonword repetition, nonword oral reading, and nonword spelling – and we’ll talk a bit more next week about why selecting tests or items on the basis of qualities like lexicality can be informative. </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In contrast, if you suspect a deficit in step 1 or lexical-semantic processing, you can administer tasks that primarily target that are of processing, such as auditory or written synonym judgment or word-picture matching tasks.</a:t>
            </a:r>
            <a:endParaRPr dirty="0"/>
          </a:p>
        </p:txBody>
      </p:sp>
      <p:sp>
        <p:nvSpPr>
          <p:cNvPr id="1185" name="Google Shape;1185;p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9"/>
        <p:cNvGrpSpPr/>
        <p:nvPr/>
      </p:nvGrpSpPr>
      <p:grpSpPr>
        <a:xfrm>
          <a:off x="0" y="0"/>
          <a:ext cx="0" cy="0"/>
          <a:chOff x="0" y="0"/>
          <a:chExt cx="0" cy="0"/>
        </a:xfrm>
      </p:grpSpPr>
      <p:sp>
        <p:nvSpPr>
          <p:cNvPr id="1190" name="Google Shape;1190;g9b04d8390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91" name="Google Shape;1191;g9b04d8390c_0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Finally, we’ll briefly reviewing next week’s material, which will build on the information we’ve reviewed here.</a:t>
            </a:r>
            <a:endParaRPr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4"/>
        <p:cNvGrpSpPr/>
        <p:nvPr/>
      </p:nvGrpSpPr>
      <p:grpSpPr>
        <a:xfrm>
          <a:off x="0" y="0"/>
          <a:ext cx="0" cy="0"/>
          <a:chOff x="0" y="0"/>
          <a:chExt cx="0" cy="0"/>
        </a:xfrm>
      </p:grpSpPr>
      <p:sp>
        <p:nvSpPr>
          <p:cNvPr id="1195" name="Google Shape;1195;g9b04d8390c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196" name="Google Shape;1196;g9b04d8390c_0_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r>
              <a:rPr lang="en-US" dirty="0"/>
              <a:t>Next week, we will be providing information about psycholinguistic variables, or aspects of a word, such as lexicality, and how this kind of information can be helpful in building a profile of strengths and weaknesses with regard to linguistic processes. We’ll start by reviewing four key types of psycholinguistic variables and then provide information about how these variables influence performance on various tasks. Then, as with the previous clinical resources, we’ll wrap things up with discussing some applications to clinical assessment.</a:t>
            </a:r>
            <a:endParaRPr dirty="0"/>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0"/>
        <p:cNvGrpSpPr/>
        <p:nvPr/>
      </p:nvGrpSpPr>
      <p:grpSpPr>
        <a:xfrm>
          <a:off x="0" y="0"/>
          <a:ext cx="0" cy="0"/>
          <a:chOff x="0" y="0"/>
          <a:chExt cx="0" cy="0"/>
        </a:xfrm>
      </p:grpSpPr>
      <p:sp>
        <p:nvSpPr>
          <p:cNvPr id="1201" name="Google Shape;1201;g9b04d8390c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202" name="Google Shape;1202;g9b04d8390c_0_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158750" lvl="0" indent="0" algn="l" rtl="0">
              <a:lnSpc>
                <a:spcPct val="100000"/>
              </a:lnSpc>
              <a:spcBef>
                <a:spcPts val="0"/>
              </a:spcBef>
              <a:spcAft>
                <a:spcPts val="0"/>
              </a:spcAft>
              <a:buSzPts val="1100"/>
              <a:buNone/>
            </a:pPr>
            <a:r>
              <a:rPr lang="en-US" dirty="0"/>
              <a:t>And that is it for this week’s resource! If you would like to learn more about the information presented today, we again have provided a few references that give a more detailed overview of Dell’s model with regard to how errors arise in individuals with anomia, specifically from aphasia. We have also included a link to the freely available materials and a list of reference papers regarding the 30-item short form of the PNT, should you be interested in trying this in your clinical practice.</a:t>
            </a:r>
            <a:endParaRPr dirty="0"/>
          </a:p>
          <a:p>
            <a:pPr marL="158750" lvl="0" indent="0" algn="l" rtl="0">
              <a:lnSpc>
                <a:spcPct val="100000"/>
              </a:lnSpc>
              <a:spcBef>
                <a:spcPts val="0"/>
              </a:spcBef>
              <a:spcAft>
                <a:spcPts val="0"/>
              </a:spcAft>
              <a:buSzPts val="1100"/>
              <a:buNone/>
            </a:pPr>
            <a:endParaRPr dirty="0"/>
          </a:p>
          <a:p>
            <a:pPr marL="158750" lvl="0" indent="0" algn="l" rtl="0">
              <a:lnSpc>
                <a:spcPct val="100000"/>
              </a:lnSpc>
              <a:spcBef>
                <a:spcPts val="0"/>
              </a:spcBef>
              <a:spcAft>
                <a:spcPts val="0"/>
              </a:spcAft>
              <a:buSzPts val="1100"/>
              <a:buNone/>
            </a:pPr>
            <a:r>
              <a:rPr lang="en-US" dirty="0"/>
              <a:t>And as always, thank you again for your time and attention!</a:t>
            </a:r>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
        <p:cNvGrpSpPr/>
        <p:nvPr/>
      </p:nvGrpSpPr>
      <p:grpSpPr>
        <a:xfrm>
          <a:off x="0" y="0"/>
          <a:ext cx="0" cy="0"/>
          <a:chOff x="0" y="0"/>
          <a:chExt cx="0" cy="0"/>
        </a:xfrm>
      </p:grpSpPr>
      <p:sp>
        <p:nvSpPr>
          <p:cNvPr id="67" name="Google Shape;67;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Let’s begin with a brief review of Dell’s model.</a:t>
            </a:r>
            <a:endParaRPr dirty="0"/>
          </a:p>
        </p:txBody>
      </p:sp>
      <p:sp>
        <p:nvSpPr>
          <p:cNvPr id="68" name="Google Shape;68;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As discussed in the previous clinical resource, picture naming is a rapid and complex process that requires two core linguistic processes: lexical-semantic processing and phonological processing. The stages of picture naming can be conceptualized as two steps or stages that involve bidirectional interaction between three levels of representation: semantics, words, and phonemes, as you see represented on the screen. As a brief reminder, the nodes or different aspects of activation at a given level are depicted as circles, with the shading of teal depicting the magnitude of the activation. The lines that connect the nodes across the levels depict the connections across the different levels. As with our previous example, we’ll assume that the person was presented with a picture of a cat and asked to name it.</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Our process starts with the first step, or lexical-semantic processing, where a jolt of activation is sent to the semantic features of “cat”, which could include aspects of the cat, such as its fur or whiskers, the category it belongs to, such as pet or animal, and so on.</a:t>
            </a:r>
            <a:endParaRPr dirty="0"/>
          </a:p>
        </p:txBody>
      </p:sp>
      <p:sp>
        <p:nvSpPr>
          <p:cNvPr id="73" name="Google Shape;73;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That activation then travels downward to the word level, activating both the target word and those that share the same semantic features with cat, albeit to a lesser degree. So in our example here, we have the activation of the words “dog” and “rat”.</a:t>
            </a:r>
            <a:endParaRPr dirty="0"/>
          </a:p>
        </p:txBody>
      </p:sp>
      <p:sp>
        <p:nvSpPr>
          <p:cNvPr id="141" name="Google Shape;141;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Activation continues to spread downward to the phoneme or sound level, activating the target word phonemes most strongly but also resulting in activation of sounds from competing words at the lemma or word level.</a:t>
            </a:r>
            <a:endParaRPr dirty="0"/>
          </a:p>
        </p:txBody>
      </p:sp>
      <p:sp>
        <p:nvSpPr>
          <p:cNvPr id="211" name="Google Shape;211;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9"/>
        <p:cNvGrpSpPr/>
        <p:nvPr/>
      </p:nvGrpSpPr>
      <p:grpSpPr>
        <a:xfrm>
          <a:off x="0" y="0"/>
          <a:ext cx="0" cy="0"/>
          <a:chOff x="0" y="0"/>
          <a:chExt cx="0" cy="0"/>
        </a:xfrm>
      </p:grpSpPr>
      <p:sp>
        <p:nvSpPr>
          <p:cNvPr id="280" name="Google Shape;280;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Activation then travels upward through the word and semantic levels, with the activation of the competitor phonemes resulting in activation of new competitor words and semantic features that only relate to the target word in terms of their phonological structure.</a:t>
            </a:r>
            <a:endParaRPr dirty="0"/>
          </a:p>
        </p:txBody>
      </p:sp>
      <p:sp>
        <p:nvSpPr>
          <p:cNvPr id="281" name="Google Shape;281;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9"/>
        <p:cNvGrpSpPr/>
        <p:nvPr/>
      </p:nvGrpSpPr>
      <p:grpSpPr>
        <a:xfrm>
          <a:off x="0" y="0"/>
          <a:ext cx="0" cy="0"/>
          <a:chOff x="0" y="0"/>
          <a:chExt cx="0" cy="0"/>
        </a:xfrm>
      </p:grpSpPr>
      <p:sp>
        <p:nvSpPr>
          <p:cNvPr id="350" name="Google Shape;350;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This process of upward and downward activation is then repeated a given number of times until the most activated word is selected, as indicated with the green shading, and that word is then linked to its syntactic frame, thus concluding step 1 or lexical-semantic processing.</a:t>
            </a:r>
            <a:endParaRPr dirty="0"/>
          </a:p>
        </p:txBody>
      </p:sp>
      <p:sp>
        <p:nvSpPr>
          <p:cNvPr id="351" name="Google Shape;351;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3"/>
        <p:cNvGrpSpPr/>
        <p:nvPr/>
      </p:nvGrpSpPr>
      <p:grpSpPr>
        <a:xfrm>
          <a:off x="0" y="0"/>
          <a:ext cx="0" cy="0"/>
          <a:chOff x="0" y="0"/>
          <a:chExt cx="0" cy="0"/>
        </a:xfrm>
      </p:grpSpPr>
      <p:sp>
        <p:nvSpPr>
          <p:cNvPr id="424" name="Google Shape;424;p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Step 2, or phonological processing, then begins with a new jolt of activation to the target word specifically, though it’s important to note that residual activation from the previous step remains across the three levels.</a:t>
            </a:r>
            <a:endParaRPr dirty="0"/>
          </a:p>
        </p:txBody>
      </p:sp>
      <p:sp>
        <p:nvSpPr>
          <p:cNvPr id="425" name="Google Shape;425;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29"/>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 name="Google Shape;11;p29"/>
          <p:cNvGrpSpPr/>
          <p:nvPr/>
        </p:nvGrpSpPr>
        <p:grpSpPr>
          <a:xfrm>
            <a:off x="830392" y="1191256"/>
            <a:ext cx="745763" cy="45826"/>
            <a:chOff x="4580561" y="2589004"/>
            <a:chExt cx="1064464" cy="25200"/>
          </a:xfrm>
        </p:grpSpPr>
        <p:sp>
          <p:nvSpPr>
            <p:cNvPr id="12" name="Google Shape;12;p2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3" name="Google Shape;13;p2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4" name="Google Shape;14;p29"/>
          <p:cNvSpPr txBox="1">
            <a:spLocks noGrp="1"/>
          </p:cNvSpPr>
          <p:nvPr>
            <p:ph type="ctrTitle"/>
          </p:nvPr>
        </p:nvSpPr>
        <p:spPr>
          <a:xfrm>
            <a:off x="729450" y="1322450"/>
            <a:ext cx="7688100" cy="166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4200"/>
              <a:buNone/>
              <a:defRPr sz="4200">
                <a:solidFill>
                  <a:schemeClr val="dk2"/>
                </a:solidFill>
              </a:defRPr>
            </a:lvl1pPr>
            <a:lvl2pPr lvl="1" algn="l">
              <a:lnSpc>
                <a:spcPct val="100000"/>
              </a:lnSpc>
              <a:spcBef>
                <a:spcPts val="0"/>
              </a:spcBef>
              <a:spcAft>
                <a:spcPts val="0"/>
              </a:spcAft>
              <a:buClr>
                <a:schemeClr val="dk2"/>
              </a:buClr>
              <a:buSzPts val="4200"/>
              <a:buNone/>
              <a:defRPr sz="4200">
                <a:solidFill>
                  <a:schemeClr val="dk2"/>
                </a:solidFill>
              </a:defRPr>
            </a:lvl2pPr>
            <a:lvl3pPr lvl="2" algn="l">
              <a:lnSpc>
                <a:spcPct val="100000"/>
              </a:lnSpc>
              <a:spcBef>
                <a:spcPts val="0"/>
              </a:spcBef>
              <a:spcAft>
                <a:spcPts val="0"/>
              </a:spcAft>
              <a:buClr>
                <a:schemeClr val="dk2"/>
              </a:buClr>
              <a:buSzPts val="4200"/>
              <a:buNone/>
              <a:defRPr sz="4200">
                <a:solidFill>
                  <a:schemeClr val="dk2"/>
                </a:solidFill>
              </a:defRPr>
            </a:lvl3pPr>
            <a:lvl4pPr lvl="3" algn="l">
              <a:lnSpc>
                <a:spcPct val="100000"/>
              </a:lnSpc>
              <a:spcBef>
                <a:spcPts val="0"/>
              </a:spcBef>
              <a:spcAft>
                <a:spcPts val="0"/>
              </a:spcAft>
              <a:buClr>
                <a:schemeClr val="dk2"/>
              </a:buClr>
              <a:buSzPts val="4200"/>
              <a:buNone/>
              <a:defRPr sz="4200">
                <a:solidFill>
                  <a:schemeClr val="dk2"/>
                </a:solidFill>
              </a:defRPr>
            </a:lvl4pPr>
            <a:lvl5pPr lvl="4" algn="l">
              <a:lnSpc>
                <a:spcPct val="100000"/>
              </a:lnSpc>
              <a:spcBef>
                <a:spcPts val="0"/>
              </a:spcBef>
              <a:spcAft>
                <a:spcPts val="0"/>
              </a:spcAft>
              <a:buClr>
                <a:schemeClr val="dk2"/>
              </a:buClr>
              <a:buSzPts val="4200"/>
              <a:buNone/>
              <a:defRPr sz="4200">
                <a:solidFill>
                  <a:schemeClr val="dk2"/>
                </a:solidFill>
              </a:defRPr>
            </a:lvl5pPr>
            <a:lvl6pPr lvl="5" algn="l">
              <a:lnSpc>
                <a:spcPct val="100000"/>
              </a:lnSpc>
              <a:spcBef>
                <a:spcPts val="0"/>
              </a:spcBef>
              <a:spcAft>
                <a:spcPts val="0"/>
              </a:spcAft>
              <a:buClr>
                <a:schemeClr val="dk2"/>
              </a:buClr>
              <a:buSzPts val="4200"/>
              <a:buNone/>
              <a:defRPr sz="4200">
                <a:solidFill>
                  <a:schemeClr val="dk2"/>
                </a:solidFill>
              </a:defRPr>
            </a:lvl6pPr>
            <a:lvl7pPr lvl="6" algn="l">
              <a:lnSpc>
                <a:spcPct val="100000"/>
              </a:lnSpc>
              <a:spcBef>
                <a:spcPts val="0"/>
              </a:spcBef>
              <a:spcAft>
                <a:spcPts val="0"/>
              </a:spcAft>
              <a:buClr>
                <a:schemeClr val="dk2"/>
              </a:buClr>
              <a:buSzPts val="4200"/>
              <a:buNone/>
              <a:defRPr sz="4200">
                <a:solidFill>
                  <a:schemeClr val="dk2"/>
                </a:solidFill>
              </a:defRPr>
            </a:lvl7pPr>
            <a:lvl8pPr lvl="7" algn="l">
              <a:lnSpc>
                <a:spcPct val="100000"/>
              </a:lnSpc>
              <a:spcBef>
                <a:spcPts val="0"/>
              </a:spcBef>
              <a:spcAft>
                <a:spcPts val="0"/>
              </a:spcAft>
              <a:buClr>
                <a:schemeClr val="dk2"/>
              </a:buClr>
              <a:buSzPts val="4200"/>
              <a:buNone/>
              <a:defRPr sz="4200">
                <a:solidFill>
                  <a:schemeClr val="dk2"/>
                </a:solidFill>
              </a:defRPr>
            </a:lvl8pPr>
            <a:lvl9pPr lvl="8" algn="l">
              <a:lnSpc>
                <a:spcPct val="100000"/>
              </a:lnSpc>
              <a:spcBef>
                <a:spcPts val="0"/>
              </a:spcBef>
              <a:spcAft>
                <a:spcPts val="0"/>
              </a:spcAft>
              <a:buClr>
                <a:schemeClr val="dk2"/>
              </a:buClr>
              <a:buSzPts val="4200"/>
              <a:buNone/>
              <a:defRPr sz="4200">
                <a:solidFill>
                  <a:schemeClr val="dk2"/>
                </a:solidFill>
              </a:defRPr>
            </a:lvl9pPr>
          </a:lstStyle>
          <a:p>
            <a:endParaRPr/>
          </a:p>
        </p:txBody>
      </p:sp>
      <p:sp>
        <p:nvSpPr>
          <p:cNvPr id="15" name="Google Shape;15;p29"/>
          <p:cNvSpPr txBox="1">
            <a:spLocks noGrp="1"/>
          </p:cNvSpPr>
          <p:nvPr>
            <p:ph type="subTitle" idx="1"/>
          </p:nvPr>
        </p:nvSpPr>
        <p:spPr>
          <a:xfrm>
            <a:off x="729627" y="3172900"/>
            <a:ext cx="7688100" cy="541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16" name="Google Shape;16;p29"/>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30"/>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9" name="Google Shape;19;p30"/>
          <p:cNvGrpSpPr/>
          <p:nvPr/>
        </p:nvGrpSpPr>
        <p:grpSpPr>
          <a:xfrm>
            <a:off x="830392" y="1191256"/>
            <a:ext cx="745763" cy="45826"/>
            <a:chOff x="4580561" y="2589004"/>
            <a:chExt cx="1064464" cy="25200"/>
          </a:xfrm>
        </p:grpSpPr>
        <p:sp>
          <p:nvSpPr>
            <p:cNvPr id="20" name="Google Shape;20;p30"/>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 name="Google Shape;21;p30"/>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2" name="Google Shape;22;p30"/>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a:endParaRPr/>
          </a:p>
        </p:txBody>
      </p:sp>
      <p:sp>
        <p:nvSpPr>
          <p:cNvPr id="23" name="Google Shape;23;p30"/>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24" name="Google Shape;24;p30"/>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25"/>
        <p:cNvGrpSpPr/>
        <p:nvPr/>
      </p:nvGrpSpPr>
      <p:grpSpPr>
        <a:xfrm>
          <a:off x="0" y="0"/>
          <a:ext cx="0" cy="0"/>
          <a:chOff x="0" y="0"/>
          <a:chExt cx="0" cy="0"/>
        </a:xfrm>
      </p:grpSpPr>
      <p:grpSp>
        <p:nvGrpSpPr>
          <p:cNvPr id="26" name="Google Shape;26;p31"/>
          <p:cNvGrpSpPr/>
          <p:nvPr/>
        </p:nvGrpSpPr>
        <p:grpSpPr>
          <a:xfrm>
            <a:off x="830392" y="1191256"/>
            <a:ext cx="745763" cy="45826"/>
            <a:chOff x="4580561" y="2589004"/>
            <a:chExt cx="1064464" cy="25200"/>
          </a:xfrm>
        </p:grpSpPr>
        <p:sp>
          <p:nvSpPr>
            <p:cNvPr id="27" name="Google Shape;27;p3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3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9" name="Google Shape;29;p31"/>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30" name="Google Shape;30;p3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1"/>
        <p:cNvGrpSpPr/>
        <p:nvPr/>
      </p:nvGrpSpPr>
      <p:grpSpPr>
        <a:xfrm>
          <a:off x="0" y="0"/>
          <a:ext cx="0" cy="0"/>
          <a:chOff x="0" y="0"/>
          <a:chExt cx="0" cy="0"/>
        </a:xfrm>
      </p:grpSpPr>
      <p:sp>
        <p:nvSpPr>
          <p:cNvPr id="32" name="Google Shape;32;p32"/>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sp>
        <p:nvSpPr>
          <p:cNvPr id="34" name="Google Shape;34;p33"/>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5" name="Google Shape;35;p33"/>
          <p:cNvGrpSpPr/>
          <p:nvPr/>
        </p:nvGrpSpPr>
        <p:grpSpPr>
          <a:xfrm>
            <a:off x="830392" y="1191256"/>
            <a:ext cx="745763" cy="45826"/>
            <a:chOff x="4580561" y="2589004"/>
            <a:chExt cx="1064464" cy="25200"/>
          </a:xfrm>
        </p:grpSpPr>
        <p:sp>
          <p:nvSpPr>
            <p:cNvPr id="36" name="Google Shape;36;p3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7" name="Google Shape;37;p3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8" name="Google Shape;38;p33"/>
          <p:cNvSpPr txBox="1">
            <a:spLocks noGrp="1"/>
          </p:cNvSpPr>
          <p:nvPr>
            <p:ph type="title"/>
          </p:nvPr>
        </p:nvSpPr>
        <p:spPr>
          <a:xfrm>
            <a:off x="730000" y="1318650"/>
            <a:ext cx="3300900" cy="1381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2600"/>
              <a:buNone/>
              <a:defRPr sz="2600">
                <a:solidFill>
                  <a:schemeClr val="dk2"/>
                </a:solidFill>
              </a:defRPr>
            </a:lvl1pPr>
            <a:lvl2pPr lvl="1" algn="l">
              <a:lnSpc>
                <a:spcPct val="100000"/>
              </a:lnSpc>
              <a:spcBef>
                <a:spcPts val="0"/>
              </a:spcBef>
              <a:spcAft>
                <a:spcPts val="0"/>
              </a:spcAft>
              <a:buClr>
                <a:schemeClr val="dk2"/>
              </a:buClr>
              <a:buSzPts val="2600"/>
              <a:buNone/>
              <a:defRPr sz="2600">
                <a:solidFill>
                  <a:schemeClr val="dk2"/>
                </a:solidFill>
              </a:defRPr>
            </a:lvl2pPr>
            <a:lvl3pPr lvl="2" algn="l">
              <a:lnSpc>
                <a:spcPct val="100000"/>
              </a:lnSpc>
              <a:spcBef>
                <a:spcPts val="0"/>
              </a:spcBef>
              <a:spcAft>
                <a:spcPts val="0"/>
              </a:spcAft>
              <a:buClr>
                <a:schemeClr val="dk2"/>
              </a:buClr>
              <a:buSzPts val="2600"/>
              <a:buNone/>
              <a:defRPr sz="2600">
                <a:solidFill>
                  <a:schemeClr val="dk2"/>
                </a:solidFill>
              </a:defRPr>
            </a:lvl3pPr>
            <a:lvl4pPr lvl="3" algn="l">
              <a:lnSpc>
                <a:spcPct val="100000"/>
              </a:lnSpc>
              <a:spcBef>
                <a:spcPts val="0"/>
              </a:spcBef>
              <a:spcAft>
                <a:spcPts val="0"/>
              </a:spcAft>
              <a:buClr>
                <a:schemeClr val="dk2"/>
              </a:buClr>
              <a:buSzPts val="2600"/>
              <a:buNone/>
              <a:defRPr sz="2600">
                <a:solidFill>
                  <a:schemeClr val="dk2"/>
                </a:solidFill>
              </a:defRPr>
            </a:lvl4pPr>
            <a:lvl5pPr lvl="4" algn="l">
              <a:lnSpc>
                <a:spcPct val="100000"/>
              </a:lnSpc>
              <a:spcBef>
                <a:spcPts val="0"/>
              </a:spcBef>
              <a:spcAft>
                <a:spcPts val="0"/>
              </a:spcAft>
              <a:buClr>
                <a:schemeClr val="dk2"/>
              </a:buClr>
              <a:buSzPts val="2600"/>
              <a:buNone/>
              <a:defRPr sz="2600">
                <a:solidFill>
                  <a:schemeClr val="dk2"/>
                </a:solidFill>
              </a:defRPr>
            </a:lvl5pPr>
            <a:lvl6pPr lvl="5" algn="l">
              <a:lnSpc>
                <a:spcPct val="100000"/>
              </a:lnSpc>
              <a:spcBef>
                <a:spcPts val="0"/>
              </a:spcBef>
              <a:spcAft>
                <a:spcPts val="0"/>
              </a:spcAft>
              <a:buClr>
                <a:schemeClr val="dk2"/>
              </a:buClr>
              <a:buSzPts val="2600"/>
              <a:buNone/>
              <a:defRPr sz="2600">
                <a:solidFill>
                  <a:schemeClr val="dk2"/>
                </a:solidFill>
              </a:defRPr>
            </a:lvl6pPr>
            <a:lvl7pPr lvl="6" algn="l">
              <a:lnSpc>
                <a:spcPct val="100000"/>
              </a:lnSpc>
              <a:spcBef>
                <a:spcPts val="0"/>
              </a:spcBef>
              <a:spcAft>
                <a:spcPts val="0"/>
              </a:spcAft>
              <a:buClr>
                <a:schemeClr val="dk2"/>
              </a:buClr>
              <a:buSzPts val="2600"/>
              <a:buNone/>
              <a:defRPr sz="2600">
                <a:solidFill>
                  <a:schemeClr val="dk2"/>
                </a:solidFill>
              </a:defRPr>
            </a:lvl7pPr>
            <a:lvl8pPr lvl="7" algn="l">
              <a:lnSpc>
                <a:spcPct val="100000"/>
              </a:lnSpc>
              <a:spcBef>
                <a:spcPts val="0"/>
              </a:spcBef>
              <a:spcAft>
                <a:spcPts val="0"/>
              </a:spcAft>
              <a:buClr>
                <a:schemeClr val="dk2"/>
              </a:buClr>
              <a:buSzPts val="2600"/>
              <a:buNone/>
              <a:defRPr sz="2600">
                <a:solidFill>
                  <a:schemeClr val="dk2"/>
                </a:solidFill>
              </a:defRPr>
            </a:lvl8pPr>
            <a:lvl9pPr lvl="8" algn="l">
              <a:lnSpc>
                <a:spcPct val="100000"/>
              </a:lnSpc>
              <a:spcBef>
                <a:spcPts val="0"/>
              </a:spcBef>
              <a:spcAft>
                <a:spcPts val="0"/>
              </a:spcAft>
              <a:buClr>
                <a:schemeClr val="dk2"/>
              </a:buClr>
              <a:buSzPts val="2600"/>
              <a:buNone/>
              <a:defRPr sz="2600">
                <a:solidFill>
                  <a:schemeClr val="dk2"/>
                </a:solidFill>
              </a:defRPr>
            </a:lvl9pPr>
          </a:lstStyle>
          <a:p>
            <a:endParaRPr/>
          </a:p>
        </p:txBody>
      </p:sp>
      <p:sp>
        <p:nvSpPr>
          <p:cNvPr id="39" name="Google Shape;39;p33"/>
          <p:cNvSpPr txBox="1">
            <a:spLocks noGrp="1"/>
          </p:cNvSpPr>
          <p:nvPr>
            <p:ph type="body" idx="1"/>
          </p:nvPr>
        </p:nvSpPr>
        <p:spPr>
          <a:xfrm>
            <a:off x="721225" y="2781725"/>
            <a:ext cx="3300900" cy="15975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40" name="Google Shape;40;p33"/>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41"/>
        <p:cNvGrpSpPr/>
        <p:nvPr/>
      </p:nvGrpSpPr>
      <p:grpSpPr>
        <a:xfrm>
          <a:off x="0" y="0"/>
          <a:ext cx="0" cy="0"/>
          <a:chOff x="0" y="0"/>
          <a:chExt cx="0" cy="0"/>
        </a:xfrm>
      </p:grpSpPr>
      <p:grpSp>
        <p:nvGrpSpPr>
          <p:cNvPr id="42" name="Google Shape;42;p34"/>
          <p:cNvGrpSpPr/>
          <p:nvPr/>
        </p:nvGrpSpPr>
        <p:grpSpPr>
          <a:xfrm>
            <a:off x="830392" y="4169130"/>
            <a:ext cx="745763" cy="45826"/>
            <a:chOff x="4580561" y="2589004"/>
            <a:chExt cx="1064464" cy="25200"/>
          </a:xfrm>
        </p:grpSpPr>
        <p:sp>
          <p:nvSpPr>
            <p:cNvPr id="43" name="Google Shape;43;p34"/>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4" name="Google Shape;44;p34"/>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5" name="Google Shape;45;p34"/>
          <p:cNvSpPr txBox="1">
            <a:spLocks noGrp="1"/>
          </p:cNvSpPr>
          <p:nvPr>
            <p:ph type="title"/>
          </p:nvPr>
        </p:nvSpPr>
        <p:spPr>
          <a:xfrm>
            <a:off x="729450" y="864300"/>
            <a:ext cx="7021200" cy="2985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lt1"/>
              </a:buClr>
              <a:buSzPts val="3600"/>
              <a:buNone/>
              <a:defRPr sz="3600">
                <a:solidFill>
                  <a:schemeClr val="lt1"/>
                </a:solidFill>
              </a:defRPr>
            </a:lvl1pPr>
            <a:lvl2pPr lvl="1" algn="l">
              <a:lnSpc>
                <a:spcPct val="100000"/>
              </a:lnSpc>
              <a:spcBef>
                <a:spcPts val="0"/>
              </a:spcBef>
              <a:spcAft>
                <a:spcPts val="0"/>
              </a:spcAft>
              <a:buClr>
                <a:schemeClr val="lt1"/>
              </a:buClr>
              <a:buSzPts val="3600"/>
              <a:buNone/>
              <a:defRPr sz="3600">
                <a:solidFill>
                  <a:schemeClr val="lt1"/>
                </a:solidFill>
              </a:defRPr>
            </a:lvl2pPr>
            <a:lvl3pPr lvl="2" algn="l">
              <a:lnSpc>
                <a:spcPct val="100000"/>
              </a:lnSpc>
              <a:spcBef>
                <a:spcPts val="0"/>
              </a:spcBef>
              <a:spcAft>
                <a:spcPts val="0"/>
              </a:spcAft>
              <a:buClr>
                <a:schemeClr val="lt1"/>
              </a:buClr>
              <a:buSzPts val="3600"/>
              <a:buNone/>
              <a:defRPr sz="3600">
                <a:solidFill>
                  <a:schemeClr val="lt1"/>
                </a:solidFill>
              </a:defRPr>
            </a:lvl3pPr>
            <a:lvl4pPr lvl="3" algn="l">
              <a:lnSpc>
                <a:spcPct val="100000"/>
              </a:lnSpc>
              <a:spcBef>
                <a:spcPts val="0"/>
              </a:spcBef>
              <a:spcAft>
                <a:spcPts val="0"/>
              </a:spcAft>
              <a:buClr>
                <a:schemeClr val="lt1"/>
              </a:buClr>
              <a:buSzPts val="3600"/>
              <a:buNone/>
              <a:defRPr sz="3600">
                <a:solidFill>
                  <a:schemeClr val="lt1"/>
                </a:solidFill>
              </a:defRPr>
            </a:lvl4pPr>
            <a:lvl5pPr lvl="4" algn="l">
              <a:lnSpc>
                <a:spcPct val="100000"/>
              </a:lnSpc>
              <a:spcBef>
                <a:spcPts val="0"/>
              </a:spcBef>
              <a:spcAft>
                <a:spcPts val="0"/>
              </a:spcAft>
              <a:buClr>
                <a:schemeClr val="lt1"/>
              </a:buClr>
              <a:buSzPts val="3600"/>
              <a:buNone/>
              <a:defRPr sz="3600">
                <a:solidFill>
                  <a:schemeClr val="lt1"/>
                </a:solidFill>
              </a:defRPr>
            </a:lvl5pPr>
            <a:lvl6pPr lvl="5" algn="l">
              <a:lnSpc>
                <a:spcPct val="100000"/>
              </a:lnSpc>
              <a:spcBef>
                <a:spcPts val="0"/>
              </a:spcBef>
              <a:spcAft>
                <a:spcPts val="0"/>
              </a:spcAft>
              <a:buClr>
                <a:schemeClr val="lt1"/>
              </a:buClr>
              <a:buSzPts val="3600"/>
              <a:buNone/>
              <a:defRPr sz="3600">
                <a:solidFill>
                  <a:schemeClr val="lt1"/>
                </a:solidFill>
              </a:defRPr>
            </a:lvl6pPr>
            <a:lvl7pPr lvl="6" algn="l">
              <a:lnSpc>
                <a:spcPct val="100000"/>
              </a:lnSpc>
              <a:spcBef>
                <a:spcPts val="0"/>
              </a:spcBef>
              <a:spcAft>
                <a:spcPts val="0"/>
              </a:spcAft>
              <a:buClr>
                <a:schemeClr val="lt1"/>
              </a:buClr>
              <a:buSzPts val="3600"/>
              <a:buNone/>
              <a:defRPr sz="3600">
                <a:solidFill>
                  <a:schemeClr val="lt1"/>
                </a:solidFill>
              </a:defRPr>
            </a:lvl7pPr>
            <a:lvl8pPr lvl="7" algn="l">
              <a:lnSpc>
                <a:spcPct val="100000"/>
              </a:lnSpc>
              <a:spcBef>
                <a:spcPts val="0"/>
              </a:spcBef>
              <a:spcAft>
                <a:spcPts val="0"/>
              </a:spcAft>
              <a:buClr>
                <a:schemeClr val="lt1"/>
              </a:buClr>
              <a:buSzPts val="3600"/>
              <a:buNone/>
              <a:defRPr sz="3600">
                <a:solidFill>
                  <a:schemeClr val="lt1"/>
                </a:solidFill>
              </a:defRPr>
            </a:lvl8pPr>
            <a:lvl9pPr lvl="8" algn="l">
              <a:lnSpc>
                <a:spcPct val="100000"/>
              </a:lnSpc>
              <a:spcBef>
                <a:spcPts val="0"/>
              </a:spcBef>
              <a:spcAft>
                <a:spcPts val="0"/>
              </a:spcAft>
              <a:buClr>
                <a:schemeClr val="lt1"/>
              </a:buClr>
              <a:buSzPts val="3600"/>
              <a:buNone/>
              <a:defRPr sz="3600">
                <a:solidFill>
                  <a:schemeClr val="lt1"/>
                </a:solidFill>
              </a:defRPr>
            </a:lvl9pPr>
          </a:lstStyle>
          <a:p>
            <a:endParaRPr/>
          </a:p>
        </p:txBody>
      </p:sp>
      <p:sp>
        <p:nvSpPr>
          <p:cNvPr id="46" name="Google Shape;46;p34"/>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47"/>
        <p:cNvGrpSpPr/>
        <p:nvPr/>
      </p:nvGrpSpPr>
      <p:grpSpPr>
        <a:xfrm>
          <a:off x="0" y="0"/>
          <a:ext cx="0" cy="0"/>
          <a:chOff x="0" y="0"/>
          <a:chExt cx="0" cy="0"/>
        </a:xfrm>
      </p:grpSpPr>
      <p:grpSp>
        <p:nvGrpSpPr>
          <p:cNvPr id="48" name="Google Shape;48;p35"/>
          <p:cNvGrpSpPr/>
          <p:nvPr/>
        </p:nvGrpSpPr>
        <p:grpSpPr>
          <a:xfrm>
            <a:off x="830392" y="4169130"/>
            <a:ext cx="745763" cy="45826"/>
            <a:chOff x="4580561" y="2589004"/>
            <a:chExt cx="1064464" cy="25200"/>
          </a:xfrm>
        </p:grpSpPr>
        <p:sp>
          <p:nvSpPr>
            <p:cNvPr id="49" name="Google Shape;49;p35"/>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0" name="Google Shape;50;p35"/>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51" name="Google Shape;51;p35"/>
          <p:cNvSpPr txBox="1">
            <a:spLocks noGrp="1"/>
          </p:cNvSpPr>
          <p:nvPr>
            <p:ph type="title" hasCustomPrompt="1"/>
          </p:nvPr>
        </p:nvSpPr>
        <p:spPr>
          <a:xfrm>
            <a:off x="729450" y="733950"/>
            <a:ext cx="7688400" cy="124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52" name="Google Shape;52;p35"/>
          <p:cNvSpPr txBox="1">
            <a:spLocks noGrp="1"/>
          </p:cNvSpPr>
          <p:nvPr>
            <p:ph type="body" idx="1"/>
          </p:nvPr>
        </p:nvSpPr>
        <p:spPr>
          <a:xfrm>
            <a:off x="729450" y="2272888"/>
            <a:ext cx="7688400" cy="15804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Clr>
                <a:schemeClr val="lt1"/>
              </a:buClr>
              <a:buSzPts val="1300"/>
              <a:buChar char="●"/>
              <a:defRPr>
                <a:solidFill>
                  <a:schemeClr val="lt1"/>
                </a:solidFill>
              </a:defRPr>
            </a:lvl1pPr>
            <a:lvl2pPr marL="914400" lvl="1" indent="-298450" algn="l">
              <a:lnSpc>
                <a:spcPct val="115000"/>
              </a:lnSpc>
              <a:spcBef>
                <a:spcPts val="1600"/>
              </a:spcBef>
              <a:spcAft>
                <a:spcPts val="0"/>
              </a:spcAft>
              <a:buClr>
                <a:schemeClr val="lt1"/>
              </a:buClr>
              <a:buSzPts val="1100"/>
              <a:buChar char="○"/>
              <a:defRPr>
                <a:solidFill>
                  <a:schemeClr val="lt1"/>
                </a:solidFill>
              </a:defRPr>
            </a:lvl2pPr>
            <a:lvl3pPr marL="1371600" lvl="2" indent="-298450" algn="l">
              <a:lnSpc>
                <a:spcPct val="115000"/>
              </a:lnSpc>
              <a:spcBef>
                <a:spcPts val="1600"/>
              </a:spcBef>
              <a:spcAft>
                <a:spcPts val="0"/>
              </a:spcAft>
              <a:buClr>
                <a:schemeClr val="lt1"/>
              </a:buClr>
              <a:buSzPts val="1100"/>
              <a:buChar char="■"/>
              <a:defRPr>
                <a:solidFill>
                  <a:schemeClr val="lt1"/>
                </a:solidFill>
              </a:defRPr>
            </a:lvl3pPr>
            <a:lvl4pPr marL="1828800" lvl="3" indent="-298450" algn="l">
              <a:lnSpc>
                <a:spcPct val="115000"/>
              </a:lnSpc>
              <a:spcBef>
                <a:spcPts val="1600"/>
              </a:spcBef>
              <a:spcAft>
                <a:spcPts val="0"/>
              </a:spcAft>
              <a:buClr>
                <a:schemeClr val="lt1"/>
              </a:buClr>
              <a:buSzPts val="1100"/>
              <a:buChar char="●"/>
              <a:defRPr>
                <a:solidFill>
                  <a:schemeClr val="lt1"/>
                </a:solidFill>
              </a:defRPr>
            </a:lvl4pPr>
            <a:lvl5pPr marL="2286000" lvl="4" indent="-298450" algn="l">
              <a:lnSpc>
                <a:spcPct val="115000"/>
              </a:lnSpc>
              <a:spcBef>
                <a:spcPts val="1600"/>
              </a:spcBef>
              <a:spcAft>
                <a:spcPts val="0"/>
              </a:spcAft>
              <a:buClr>
                <a:schemeClr val="lt1"/>
              </a:buClr>
              <a:buSzPts val="1100"/>
              <a:buChar char="○"/>
              <a:defRPr>
                <a:solidFill>
                  <a:schemeClr val="lt1"/>
                </a:solidFill>
              </a:defRPr>
            </a:lvl5pPr>
            <a:lvl6pPr marL="2743200" lvl="5" indent="-298450" algn="l">
              <a:lnSpc>
                <a:spcPct val="115000"/>
              </a:lnSpc>
              <a:spcBef>
                <a:spcPts val="1600"/>
              </a:spcBef>
              <a:spcAft>
                <a:spcPts val="0"/>
              </a:spcAft>
              <a:buClr>
                <a:schemeClr val="lt1"/>
              </a:buClr>
              <a:buSzPts val="1100"/>
              <a:buChar char="■"/>
              <a:defRPr>
                <a:solidFill>
                  <a:schemeClr val="lt1"/>
                </a:solidFill>
              </a:defRPr>
            </a:lvl6pPr>
            <a:lvl7pPr marL="3200400" lvl="6" indent="-298450" algn="l">
              <a:lnSpc>
                <a:spcPct val="115000"/>
              </a:lnSpc>
              <a:spcBef>
                <a:spcPts val="1600"/>
              </a:spcBef>
              <a:spcAft>
                <a:spcPts val="0"/>
              </a:spcAft>
              <a:buClr>
                <a:schemeClr val="lt1"/>
              </a:buClr>
              <a:buSzPts val="1100"/>
              <a:buChar char="●"/>
              <a:defRPr>
                <a:solidFill>
                  <a:schemeClr val="lt1"/>
                </a:solidFill>
              </a:defRPr>
            </a:lvl7pPr>
            <a:lvl8pPr marL="3657600" lvl="7" indent="-298450" algn="l">
              <a:lnSpc>
                <a:spcPct val="115000"/>
              </a:lnSpc>
              <a:spcBef>
                <a:spcPts val="1600"/>
              </a:spcBef>
              <a:spcAft>
                <a:spcPts val="0"/>
              </a:spcAft>
              <a:buClr>
                <a:schemeClr val="lt1"/>
              </a:buClr>
              <a:buSzPts val="1100"/>
              <a:buChar char="○"/>
              <a:defRPr>
                <a:solidFill>
                  <a:schemeClr val="lt1"/>
                </a:solidFill>
              </a:defRPr>
            </a:lvl8pPr>
            <a:lvl9pPr marL="4114800" lvl="8" indent="-298450" algn="l">
              <a:lnSpc>
                <a:spcPct val="115000"/>
              </a:lnSpc>
              <a:spcBef>
                <a:spcPts val="1600"/>
              </a:spcBef>
              <a:spcAft>
                <a:spcPts val="1600"/>
              </a:spcAft>
              <a:buClr>
                <a:schemeClr val="lt1"/>
              </a:buClr>
              <a:buSzPts val="1100"/>
              <a:buChar char="■"/>
              <a:defRPr>
                <a:solidFill>
                  <a:schemeClr val="lt1"/>
                </a:solidFill>
              </a:defRPr>
            </a:lvl9pPr>
          </a:lstStyle>
          <a:p>
            <a:endParaRPr/>
          </a:p>
        </p:txBody>
      </p:sp>
      <p:sp>
        <p:nvSpPr>
          <p:cNvPr id="53" name="Google Shape;53;p35"/>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1pPr>
            <a:lvl2pPr marR="0" lvl="1"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2pPr>
            <a:lvl3pPr marR="0" lvl="2"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3pPr>
            <a:lvl4pPr marR="0" lvl="3"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4pPr>
            <a:lvl5pPr marR="0" lvl="4"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5pPr>
            <a:lvl6pPr marR="0" lvl="5"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6pPr>
            <a:lvl7pPr marR="0" lvl="6"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7pPr>
            <a:lvl8pPr marR="0" lvl="7"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8pPr>
            <a:lvl9pPr marR="0" lvl="8"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9pPr>
          </a:lstStyle>
          <a:p>
            <a:endParaRPr/>
          </a:p>
        </p:txBody>
      </p:sp>
      <p:sp>
        <p:nvSpPr>
          <p:cNvPr id="7" name="Google Shape;7;p28"/>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11150"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2743200" marR="0" lvl="5"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3200400" marR="0" lvl="6"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3657600" marR="0" lvl="7"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4114800" marR="0" lvl="8" indent="-298450" algn="l" rtl="0">
              <a:lnSpc>
                <a:spcPct val="115000"/>
              </a:lnSpc>
              <a:spcBef>
                <a:spcPts val="160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8" name="Google Shape;8;p28"/>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2.jp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2.jp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3.m4a"/><Relationship Id="rId1" Type="http://schemas.microsoft.com/office/2007/relationships/media" Target="../media/media13.m4a"/><Relationship Id="rId5" Type="http://schemas.openxmlformats.org/officeDocument/2006/relationships/image" Target="../media/image1.png"/><Relationship Id="rId4"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5.m4a"/><Relationship Id="rId1" Type="http://schemas.microsoft.com/office/2007/relationships/media" Target="../media/media15.m4a"/><Relationship Id="rId5" Type="http://schemas.openxmlformats.org/officeDocument/2006/relationships/image" Target="../media/image1.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6.m4a"/><Relationship Id="rId1" Type="http://schemas.microsoft.com/office/2007/relationships/media" Target="../media/media16.m4a"/><Relationship Id="rId5" Type="http://schemas.openxmlformats.org/officeDocument/2006/relationships/image" Target="../media/image1.png"/><Relationship Id="rId4"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7.m4a"/><Relationship Id="rId1" Type="http://schemas.microsoft.com/office/2007/relationships/media" Target="../media/media17.m4a"/><Relationship Id="rId5" Type="http://schemas.openxmlformats.org/officeDocument/2006/relationships/image" Target="../media/image1.png"/><Relationship Id="rId4"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8.m4a"/><Relationship Id="rId1" Type="http://schemas.microsoft.com/office/2007/relationships/media" Target="../media/media18.m4a"/><Relationship Id="rId5" Type="http://schemas.openxmlformats.org/officeDocument/2006/relationships/image" Target="../media/image1.png"/><Relationship Id="rId4"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19.m4a"/><Relationship Id="rId1" Type="http://schemas.microsoft.com/office/2007/relationships/media" Target="../media/media19.m4a"/><Relationship Id="rId5" Type="http://schemas.openxmlformats.org/officeDocument/2006/relationships/image" Target="../media/image1.png"/><Relationship Id="rId4"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0.m4a"/><Relationship Id="rId1" Type="http://schemas.microsoft.com/office/2007/relationships/media" Target="../media/media20.m4a"/><Relationship Id="rId5" Type="http://schemas.openxmlformats.org/officeDocument/2006/relationships/image" Target="../media/image1.png"/><Relationship Id="rId4"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2.m4a"/><Relationship Id="rId1" Type="http://schemas.microsoft.com/office/2007/relationships/media" Target="../media/media22.m4a"/><Relationship Id="rId5" Type="http://schemas.openxmlformats.org/officeDocument/2006/relationships/image" Target="../media/image1.png"/><Relationship Id="rId4"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3.m4a"/><Relationship Id="rId1" Type="http://schemas.microsoft.com/office/2007/relationships/media" Target="../media/media23.m4a"/><Relationship Id="rId5" Type="http://schemas.openxmlformats.org/officeDocument/2006/relationships/image" Target="../media/image1.png"/><Relationship Id="rId4"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4.m4a"/><Relationship Id="rId1" Type="http://schemas.microsoft.com/office/2007/relationships/media" Target="../media/media24.m4a"/><Relationship Id="rId5" Type="http://schemas.openxmlformats.org/officeDocument/2006/relationships/image" Target="../media/image1.png"/><Relationship Id="rId4"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5.m4a"/><Relationship Id="rId1" Type="http://schemas.microsoft.com/office/2007/relationships/media" Target="../media/media25.m4a"/><Relationship Id="rId5" Type="http://schemas.openxmlformats.org/officeDocument/2006/relationships/image" Target="../media/image1.png"/><Relationship Id="rId4"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6.m4a"/><Relationship Id="rId1" Type="http://schemas.microsoft.com/office/2007/relationships/media" Target="../media/media26.m4a"/><Relationship Id="rId6" Type="http://schemas.openxmlformats.org/officeDocument/2006/relationships/image" Target="../media/image1.png"/><Relationship Id="rId5" Type="http://schemas.openxmlformats.org/officeDocument/2006/relationships/hyperlink" Target="https://mrri.org/philadelphia-naming-test-short-forms/" TargetMode="External"/><Relationship Id="rId4" Type="http://schemas.openxmlformats.org/officeDocument/2006/relationships/notesSlide" Target="../notesSlides/notesSlide26.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1.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2.jp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2.jp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2.jp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2.jp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2.jp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2.jp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57"/>
        <p:cNvGrpSpPr/>
        <p:nvPr/>
      </p:nvGrpSpPr>
      <p:grpSpPr>
        <a:xfrm>
          <a:off x="0" y="0"/>
          <a:ext cx="0" cy="0"/>
          <a:chOff x="0" y="0"/>
          <a:chExt cx="0" cy="0"/>
        </a:xfrm>
      </p:grpSpPr>
      <p:sp>
        <p:nvSpPr>
          <p:cNvPr id="58" name="Google Shape;58;p1"/>
          <p:cNvSpPr txBox="1">
            <a:spLocks noGrp="1"/>
          </p:cNvSpPr>
          <p:nvPr>
            <p:ph type="ctrTitle"/>
          </p:nvPr>
        </p:nvSpPr>
        <p:spPr>
          <a:xfrm>
            <a:off x="729450" y="1322450"/>
            <a:ext cx="7688100" cy="16647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4200"/>
              <a:buNone/>
            </a:pPr>
            <a:r>
              <a:rPr lang="en-US" dirty="0">
                <a:latin typeface="Calibri"/>
                <a:ea typeface="Calibri"/>
                <a:cs typeface="Calibri"/>
                <a:sym typeface="Calibri"/>
              </a:rPr>
              <a:t>Clinical Resources, Week 2: Paraphasia types within the context of Dell’s model</a:t>
            </a:r>
            <a:endParaRPr dirty="0">
              <a:latin typeface="Calibri"/>
              <a:ea typeface="Calibri"/>
              <a:cs typeface="Calibri"/>
              <a:sym typeface="Calibri"/>
            </a:endParaRPr>
          </a:p>
        </p:txBody>
      </p:sp>
      <p:sp>
        <p:nvSpPr>
          <p:cNvPr id="59" name="Google Shape;59;p1"/>
          <p:cNvSpPr txBox="1">
            <a:spLocks noGrp="1"/>
          </p:cNvSpPr>
          <p:nvPr>
            <p:ph type="subTitle" idx="1"/>
          </p:nvPr>
        </p:nvSpPr>
        <p:spPr>
          <a:xfrm>
            <a:off x="729625" y="3541986"/>
            <a:ext cx="7688100" cy="1402414"/>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600"/>
              <a:buNone/>
            </a:pPr>
            <a:r>
              <a:rPr lang="en-US" dirty="0">
                <a:latin typeface="Calibri"/>
                <a:ea typeface="Calibri"/>
                <a:cs typeface="Calibri"/>
                <a:sym typeface="Calibri"/>
              </a:rPr>
              <a:t>Marianne Casilio, MS, CCC/SLP</a:t>
            </a:r>
            <a:endParaRPr dirty="0">
              <a:latin typeface="Calibri"/>
              <a:ea typeface="Calibri"/>
              <a:cs typeface="Calibri"/>
              <a:sym typeface="Calibri"/>
            </a:endParaRPr>
          </a:p>
          <a:p>
            <a:pPr marL="0" lvl="0" indent="0" algn="l" rtl="0">
              <a:lnSpc>
                <a:spcPct val="100000"/>
              </a:lnSpc>
              <a:spcBef>
                <a:spcPts val="0"/>
              </a:spcBef>
              <a:spcAft>
                <a:spcPts val="0"/>
              </a:spcAft>
              <a:buSzPts val="1600"/>
              <a:buNone/>
            </a:pPr>
            <a:r>
              <a:rPr lang="en-US" dirty="0" err="1">
                <a:latin typeface="Calibri"/>
                <a:ea typeface="Calibri"/>
                <a:cs typeface="Calibri"/>
                <a:sym typeface="Calibri"/>
              </a:rPr>
              <a:t>Gerasimos</a:t>
            </a:r>
            <a:r>
              <a:rPr lang="en-US" dirty="0">
                <a:latin typeface="Calibri"/>
                <a:ea typeface="Calibri"/>
                <a:cs typeface="Calibri"/>
                <a:sym typeface="Calibri"/>
              </a:rPr>
              <a:t> Fergadiotis, PhD, CCC/SLP</a:t>
            </a:r>
            <a:endParaRPr dirty="0">
              <a:latin typeface="Calibri"/>
              <a:ea typeface="Calibri"/>
              <a:cs typeface="Calibri"/>
              <a:sym typeface="Calibri"/>
            </a:endParaRPr>
          </a:p>
          <a:p>
            <a:pPr marL="0" lvl="0" indent="0" algn="l" rtl="0">
              <a:lnSpc>
                <a:spcPct val="100000"/>
              </a:lnSpc>
              <a:spcBef>
                <a:spcPts val="0"/>
              </a:spcBef>
              <a:spcAft>
                <a:spcPts val="0"/>
              </a:spcAft>
              <a:buSzPts val="1600"/>
              <a:buNone/>
            </a:pPr>
            <a:endParaRPr dirty="0">
              <a:latin typeface="Calibri"/>
              <a:ea typeface="Calibri"/>
              <a:cs typeface="Calibri"/>
              <a:sym typeface="Calibri"/>
            </a:endParaRPr>
          </a:p>
          <a:p>
            <a:pPr marL="0" lvl="0" indent="0" algn="l" rtl="0">
              <a:lnSpc>
                <a:spcPct val="100000"/>
              </a:lnSpc>
              <a:spcBef>
                <a:spcPts val="0"/>
              </a:spcBef>
              <a:spcAft>
                <a:spcPts val="0"/>
              </a:spcAft>
              <a:buSzPts val="1600"/>
              <a:buNone/>
            </a:pPr>
            <a:endParaRPr dirty="0">
              <a:latin typeface="Calibri"/>
              <a:ea typeface="Calibri"/>
              <a:cs typeface="Calibri"/>
              <a:sym typeface="Calibri"/>
            </a:endParaRPr>
          </a:p>
        </p:txBody>
      </p:sp>
      <p:pic>
        <p:nvPicPr>
          <p:cNvPr id="2" name="Audio 1">
            <a:hlinkClick r:id="" action="ppaction://media"/>
            <a:extLst>
              <a:ext uri="{FF2B5EF4-FFF2-40B4-BE49-F238E27FC236}">
                <a16:creationId xmlns:a16="http://schemas.microsoft.com/office/drawing/2014/main" id="{A38F3A35-B40E-2645-8C2F-967900FA2EC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3234"/>
    </mc:Choice>
    <mc:Fallback>
      <p:transition spd="slow" advTm="232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grpSp>
        <p:nvGrpSpPr>
          <p:cNvPr id="495" name="Google Shape;495;p10"/>
          <p:cNvGrpSpPr/>
          <p:nvPr/>
        </p:nvGrpSpPr>
        <p:grpSpPr>
          <a:xfrm>
            <a:off x="2133600" y="816394"/>
            <a:ext cx="4876800" cy="533400"/>
            <a:chOff x="2133600" y="2286000"/>
            <a:chExt cx="4876800" cy="533400"/>
          </a:xfrm>
        </p:grpSpPr>
        <p:sp>
          <p:nvSpPr>
            <p:cNvPr id="496" name="Google Shape;496;p10"/>
            <p:cNvSpPr/>
            <p:nvPr/>
          </p:nvSpPr>
          <p:spPr>
            <a:xfrm>
              <a:off x="21336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97" name="Google Shape;497;p10"/>
            <p:cNvSpPr/>
            <p:nvPr/>
          </p:nvSpPr>
          <p:spPr>
            <a:xfrm>
              <a:off x="3002280" y="2286000"/>
              <a:ext cx="533400" cy="533400"/>
            </a:xfrm>
            <a:prstGeom prst="ellipse">
              <a:avLst/>
            </a:prstGeom>
            <a:solidFill>
              <a:srgbClr val="1A9988">
                <a:alpha val="80000"/>
              </a:srgb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498" name="Google Shape;498;p10"/>
            <p:cNvSpPr/>
            <p:nvPr/>
          </p:nvSpPr>
          <p:spPr>
            <a:xfrm>
              <a:off x="3870960" y="2286000"/>
              <a:ext cx="533400" cy="533400"/>
            </a:xfrm>
            <a:prstGeom prst="ellipse">
              <a:avLst/>
            </a:prstGeom>
            <a:solidFill>
              <a:srgbClr val="1A9988">
                <a:alpha val="80000"/>
              </a:srgb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499" name="Google Shape;499;p10"/>
            <p:cNvSpPr/>
            <p:nvPr/>
          </p:nvSpPr>
          <p:spPr>
            <a:xfrm>
              <a:off x="4739640" y="2286000"/>
              <a:ext cx="533400" cy="533400"/>
            </a:xfrm>
            <a:prstGeom prst="ellipse">
              <a:avLst/>
            </a:prstGeom>
            <a:solidFill>
              <a:srgbClr val="1A9988">
                <a:alpha val="80000"/>
              </a:srgb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500" name="Google Shape;500;p10"/>
            <p:cNvSpPr/>
            <p:nvPr/>
          </p:nvSpPr>
          <p:spPr>
            <a:xfrm>
              <a:off x="5608320" y="2286000"/>
              <a:ext cx="533400" cy="533400"/>
            </a:xfrm>
            <a:prstGeom prst="ellipse">
              <a:avLst/>
            </a:prstGeom>
            <a:solidFill>
              <a:srgbClr val="1A9988">
                <a:alpha val="80000"/>
              </a:srgb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501" name="Google Shape;501;p10"/>
            <p:cNvSpPr/>
            <p:nvPr/>
          </p:nvSpPr>
          <p:spPr>
            <a:xfrm>
              <a:off x="64770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nvGrpSpPr>
          <p:cNvPr id="502" name="Google Shape;502;p10"/>
          <p:cNvGrpSpPr/>
          <p:nvPr/>
        </p:nvGrpSpPr>
        <p:grpSpPr>
          <a:xfrm>
            <a:off x="2514600" y="2340394"/>
            <a:ext cx="4114800" cy="533400"/>
            <a:chOff x="2514600" y="2286000"/>
            <a:chExt cx="4114800" cy="533400"/>
          </a:xfrm>
        </p:grpSpPr>
        <p:sp>
          <p:nvSpPr>
            <p:cNvPr id="503" name="Google Shape;503;p10"/>
            <p:cNvSpPr/>
            <p:nvPr/>
          </p:nvSpPr>
          <p:spPr>
            <a:xfrm>
              <a:off x="25146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LOG</a:t>
              </a:r>
              <a:endParaRPr dirty="0"/>
            </a:p>
          </p:txBody>
        </p:sp>
        <p:sp>
          <p:nvSpPr>
            <p:cNvPr id="504" name="Google Shape;504;p10"/>
            <p:cNvSpPr/>
            <p:nvPr/>
          </p:nvSpPr>
          <p:spPr>
            <a:xfrm>
              <a:off x="3409950" y="2286000"/>
              <a:ext cx="533400" cy="533400"/>
            </a:xfrm>
            <a:prstGeom prst="ellipse">
              <a:avLst/>
            </a:prstGeom>
            <a:solidFill>
              <a:schemeClr val="dk1">
                <a:alpha val="22745"/>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DOG</a:t>
              </a:r>
              <a:endParaRPr sz="1300" dirty="0"/>
            </a:p>
          </p:txBody>
        </p:sp>
        <p:sp>
          <p:nvSpPr>
            <p:cNvPr id="505" name="Google Shape;505;p10"/>
            <p:cNvSpPr/>
            <p:nvPr/>
          </p:nvSpPr>
          <p:spPr>
            <a:xfrm>
              <a:off x="4305300" y="2286000"/>
              <a:ext cx="533400" cy="533400"/>
            </a:xfrm>
            <a:prstGeom prst="ellipse">
              <a:avLst/>
            </a:prstGeom>
            <a:solidFill>
              <a:srgbClr val="00B050">
                <a:alpha val="78823"/>
              </a:srgb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CAT</a:t>
              </a:r>
              <a:endParaRPr dirty="0"/>
            </a:p>
          </p:txBody>
        </p:sp>
        <p:sp>
          <p:nvSpPr>
            <p:cNvPr id="506" name="Google Shape;506;p10"/>
            <p:cNvSpPr/>
            <p:nvPr/>
          </p:nvSpPr>
          <p:spPr>
            <a:xfrm>
              <a:off x="5200650" y="2286000"/>
              <a:ext cx="533400" cy="533400"/>
            </a:xfrm>
            <a:prstGeom prst="ellipse">
              <a:avLst/>
            </a:prstGeom>
            <a:solidFill>
              <a:schemeClr val="dk1">
                <a:alpha val="23921"/>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RAT</a:t>
              </a:r>
              <a:endParaRPr dirty="0"/>
            </a:p>
          </p:txBody>
        </p:sp>
        <p:sp>
          <p:nvSpPr>
            <p:cNvPr id="507" name="Google Shape;507;p10"/>
            <p:cNvSpPr/>
            <p:nvPr/>
          </p:nvSpPr>
          <p:spPr>
            <a:xfrm>
              <a:off x="60960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MAT</a:t>
              </a:r>
              <a:endParaRPr dirty="0"/>
            </a:p>
          </p:txBody>
        </p:sp>
      </p:grpSp>
      <p:grpSp>
        <p:nvGrpSpPr>
          <p:cNvPr id="508" name="Google Shape;508;p10"/>
          <p:cNvGrpSpPr/>
          <p:nvPr/>
        </p:nvGrpSpPr>
        <p:grpSpPr>
          <a:xfrm>
            <a:off x="1181100" y="4169194"/>
            <a:ext cx="6781800" cy="533400"/>
            <a:chOff x="1219200" y="5486400"/>
            <a:chExt cx="6781800" cy="533400"/>
          </a:xfrm>
        </p:grpSpPr>
        <p:grpSp>
          <p:nvGrpSpPr>
            <p:cNvPr id="509" name="Google Shape;509;p10"/>
            <p:cNvGrpSpPr/>
            <p:nvPr/>
          </p:nvGrpSpPr>
          <p:grpSpPr>
            <a:xfrm>
              <a:off x="1219200" y="5486400"/>
              <a:ext cx="3276600" cy="533400"/>
              <a:chOff x="762000" y="5486400"/>
              <a:chExt cx="3276600" cy="533400"/>
            </a:xfrm>
          </p:grpSpPr>
          <p:sp>
            <p:nvSpPr>
              <p:cNvPr id="510" name="Google Shape;510;p10"/>
              <p:cNvSpPr/>
              <p:nvPr/>
            </p:nvSpPr>
            <p:spPr>
              <a:xfrm>
                <a:off x="7620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l</a:t>
                </a:r>
                <a:endParaRPr/>
              </a:p>
            </p:txBody>
          </p:sp>
          <p:sp>
            <p:nvSpPr>
              <p:cNvPr id="511" name="Google Shape;511;p10"/>
              <p:cNvSpPr/>
              <p:nvPr/>
            </p:nvSpPr>
            <p:spPr>
              <a:xfrm>
                <a:off x="14478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r</a:t>
                </a:r>
                <a:endParaRPr/>
              </a:p>
            </p:txBody>
          </p:sp>
          <p:sp>
            <p:nvSpPr>
              <p:cNvPr id="512" name="Google Shape;512;p10"/>
              <p:cNvSpPr/>
              <p:nvPr/>
            </p:nvSpPr>
            <p:spPr>
              <a:xfrm>
                <a:off x="21336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d</a:t>
                </a:r>
                <a:endParaRPr/>
              </a:p>
            </p:txBody>
          </p:sp>
          <p:sp>
            <p:nvSpPr>
              <p:cNvPr id="513" name="Google Shape;513;p10"/>
              <p:cNvSpPr/>
              <p:nvPr/>
            </p:nvSpPr>
            <p:spPr>
              <a:xfrm>
                <a:off x="2819400" y="5486400"/>
                <a:ext cx="533400" cy="533400"/>
              </a:xfrm>
              <a:prstGeom prst="ellipse">
                <a:avLst/>
              </a:prstGeom>
              <a:solidFill>
                <a:srgbClr val="1A9988"/>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k</a:t>
                </a:r>
                <a:endParaRPr/>
              </a:p>
            </p:txBody>
          </p:sp>
          <p:sp>
            <p:nvSpPr>
              <p:cNvPr id="514" name="Google Shape;514;p10"/>
              <p:cNvSpPr/>
              <p:nvPr/>
            </p:nvSpPr>
            <p:spPr>
              <a:xfrm>
                <a:off x="35052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m</a:t>
                </a:r>
                <a:endParaRPr/>
              </a:p>
            </p:txBody>
          </p:sp>
        </p:grpSp>
        <p:grpSp>
          <p:nvGrpSpPr>
            <p:cNvPr id="515" name="Google Shape;515;p10"/>
            <p:cNvGrpSpPr/>
            <p:nvPr/>
          </p:nvGrpSpPr>
          <p:grpSpPr>
            <a:xfrm>
              <a:off x="5029200" y="5486400"/>
              <a:ext cx="1219200" cy="533400"/>
              <a:chOff x="5105400" y="5486400"/>
              <a:chExt cx="1219200" cy="533400"/>
            </a:xfrm>
          </p:grpSpPr>
          <p:sp>
            <p:nvSpPr>
              <p:cNvPr id="516" name="Google Shape;516;p10"/>
              <p:cNvSpPr/>
              <p:nvPr/>
            </p:nvSpPr>
            <p:spPr>
              <a:xfrm>
                <a:off x="5105400" y="5486400"/>
                <a:ext cx="533400" cy="533400"/>
              </a:xfrm>
              <a:prstGeom prst="ellipse">
                <a:avLst/>
              </a:prstGeom>
              <a:solidFill>
                <a:srgbClr val="1A9988"/>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æ</a:t>
                </a:r>
                <a:endParaRPr sz="1400" b="0" i="0" u="none" strike="noStrike" cap="none">
                  <a:solidFill>
                    <a:schemeClr val="dk2"/>
                  </a:solidFill>
                  <a:latin typeface="Calibri"/>
                  <a:ea typeface="Calibri"/>
                  <a:cs typeface="Calibri"/>
                  <a:sym typeface="Calibri"/>
                </a:endParaRPr>
              </a:p>
            </p:txBody>
          </p:sp>
          <p:sp>
            <p:nvSpPr>
              <p:cNvPr id="517" name="Google Shape;517;p10"/>
              <p:cNvSpPr/>
              <p:nvPr/>
            </p:nvSpPr>
            <p:spPr>
              <a:xfrm>
                <a:off x="57912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dirty="0">
                    <a:solidFill>
                      <a:schemeClr val="dk2"/>
                    </a:solidFill>
                    <a:latin typeface="Calibri"/>
                    <a:ea typeface="Calibri"/>
                    <a:cs typeface="Calibri"/>
                    <a:sym typeface="Calibri"/>
                  </a:rPr>
                  <a:t>o</a:t>
                </a:r>
                <a:endParaRPr dirty="0"/>
              </a:p>
            </p:txBody>
          </p:sp>
        </p:grpSp>
        <p:grpSp>
          <p:nvGrpSpPr>
            <p:cNvPr id="518" name="Google Shape;518;p10"/>
            <p:cNvGrpSpPr/>
            <p:nvPr/>
          </p:nvGrpSpPr>
          <p:grpSpPr>
            <a:xfrm>
              <a:off x="6781800" y="5486400"/>
              <a:ext cx="1219200" cy="533400"/>
              <a:chOff x="6781800" y="5486400"/>
              <a:chExt cx="1219200" cy="533400"/>
            </a:xfrm>
          </p:grpSpPr>
          <p:sp>
            <p:nvSpPr>
              <p:cNvPr id="519" name="Google Shape;519;p10"/>
              <p:cNvSpPr/>
              <p:nvPr/>
            </p:nvSpPr>
            <p:spPr>
              <a:xfrm>
                <a:off x="6781800" y="5486400"/>
                <a:ext cx="533400" cy="533400"/>
              </a:xfrm>
              <a:prstGeom prst="ellipse">
                <a:avLst/>
              </a:prstGeom>
              <a:solidFill>
                <a:srgbClr val="1A9988"/>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t</a:t>
                </a:r>
                <a:endParaRPr/>
              </a:p>
            </p:txBody>
          </p:sp>
          <p:sp>
            <p:nvSpPr>
              <p:cNvPr id="520" name="Google Shape;520;p10"/>
              <p:cNvSpPr/>
              <p:nvPr/>
            </p:nvSpPr>
            <p:spPr>
              <a:xfrm>
                <a:off x="74676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g</a:t>
                </a:r>
                <a:endParaRPr/>
              </a:p>
            </p:txBody>
          </p:sp>
        </p:grpSp>
      </p:grpSp>
      <p:cxnSp>
        <p:nvCxnSpPr>
          <p:cNvPr id="521" name="Google Shape;521;p10"/>
          <p:cNvCxnSpPr>
            <a:stCxn id="497" idx="4"/>
            <a:endCxn id="505" idx="0"/>
          </p:cNvCxnSpPr>
          <p:nvPr/>
        </p:nvCxnSpPr>
        <p:spPr>
          <a:xfrm>
            <a:off x="3268980" y="1349794"/>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522" name="Google Shape;522;p10"/>
          <p:cNvCxnSpPr>
            <a:stCxn id="498" idx="4"/>
            <a:endCxn id="505" idx="0"/>
          </p:cNvCxnSpPr>
          <p:nvPr/>
        </p:nvCxnSpPr>
        <p:spPr>
          <a:xfrm>
            <a:off x="4137660" y="1349794"/>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523" name="Google Shape;523;p10"/>
          <p:cNvCxnSpPr>
            <a:stCxn id="499" idx="4"/>
            <a:endCxn id="505" idx="0"/>
          </p:cNvCxnSpPr>
          <p:nvPr/>
        </p:nvCxnSpPr>
        <p:spPr>
          <a:xfrm flipH="1">
            <a:off x="4571940" y="1349794"/>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524" name="Google Shape;524;p10"/>
          <p:cNvCxnSpPr>
            <a:stCxn id="500" idx="4"/>
            <a:endCxn id="505" idx="0"/>
          </p:cNvCxnSpPr>
          <p:nvPr/>
        </p:nvCxnSpPr>
        <p:spPr>
          <a:xfrm flipH="1">
            <a:off x="4572120" y="1349794"/>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525" name="Google Shape;525;p10"/>
          <p:cNvCxnSpPr>
            <a:stCxn id="496" idx="4"/>
            <a:endCxn id="504" idx="0"/>
          </p:cNvCxnSpPr>
          <p:nvPr/>
        </p:nvCxnSpPr>
        <p:spPr>
          <a:xfrm>
            <a:off x="2400300" y="1349794"/>
            <a:ext cx="1276500" cy="990600"/>
          </a:xfrm>
          <a:prstGeom prst="straightConnector1">
            <a:avLst/>
          </a:prstGeom>
          <a:noFill/>
          <a:ln w="9525" cap="flat" cmpd="sng">
            <a:solidFill>
              <a:srgbClr val="000000"/>
            </a:solidFill>
            <a:prstDash val="solid"/>
            <a:round/>
            <a:headEnd type="none" w="sm" len="sm"/>
            <a:tailEnd type="none" w="sm" len="sm"/>
          </a:ln>
        </p:spPr>
      </p:cxnSp>
      <p:cxnSp>
        <p:nvCxnSpPr>
          <p:cNvPr id="526" name="Google Shape;526;p10"/>
          <p:cNvCxnSpPr>
            <a:stCxn id="510" idx="0"/>
            <a:endCxn id="503" idx="4"/>
          </p:cNvCxnSpPr>
          <p:nvPr/>
        </p:nvCxnSpPr>
        <p:spPr>
          <a:xfrm rot="10800000" flipH="1">
            <a:off x="1447800" y="2873794"/>
            <a:ext cx="1333500" cy="1295400"/>
          </a:xfrm>
          <a:prstGeom prst="straightConnector1">
            <a:avLst/>
          </a:prstGeom>
          <a:noFill/>
          <a:ln w="9525" cap="flat" cmpd="sng">
            <a:solidFill>
              <a:srgbClr val="000000"/>
            </a:solidFill>
            <a:prstDash val="solid"/>
            <a:round/>
            <a:headEnd type="none" w="sm" len="sm"/>
            <a:tailEnd type="none" w="sm" len="sm"/>
          </a:ln>
        </p:spPr>
      </p:cxnSp>
      <p:cxnSp>
        <p:nvCxnSpPr>
          <p:cNvPr id="527" name="Google Shape;527;p10"/>
          <p:cNvCxnSpPr>
            <a:stCxn id="512" idx="0"/>
            <a:endCxn id="504" idx="4"/>
          </p:cNvCxnSpPr>
          <p:nvPr/>
        </p:nvCxnSpPr>
        <p:spPr>
          <a:xfrm rot="10800000" flipH="1">
            <a:off x="2819400" y="2873794"/>
            <a:ext cx="857400" cy="1295400"/>
          </a:xfrm>
          <a:prstGeom prst="straightConnector1">
            <a:avLst/>
          </a:prstGeom>
          <a:noFill/>
          <a:ln w="9525" cap="flat" cmpd="sng">
            <a:solidFill>
              <a:srgbClr val="000000"/>
            </a:solidFill>
            <a:prstDash val="solid"/>
            <a:round/>
            <a:headEnd type="none" w="sm" len="sm"/>
            <a:tailEnd type="none" w="sm" len="sm"/>
          </a:ln>
        </p:spPr>
      </p:cxnSp>
      <p:cxnSp>
        <p:nvCxnSpPr>
          <p:cNvPr id="528" name="Google Shape;528;p10"/>
          <p:cNvCxnSpPr>
            <a:stCxn id="513" idx="0"/>
            <a:endCxn id="505" idx="4"/>
          </p:cNvCxnSpPr>
          <p:nvPr/>
        </p:nvCxnSpPr>
        <p:spPr>
          <a:xfrm rot="10800000" flipH="1">
            <a:off x="3505200" y="2873794"/>
            <a:ext cx="1066800" cy="1295400"/>
          </a:xfrm>
          <a:prstGeom prst="straightConnector1">
            <a:avLst/>
          </a:prstGeom>
          <a:noFill/>
          <a:ln w="9525" cap="flat" cmpd="sng">
            <a:solidFill>
              <a:srgbClr val="000000"/>
            </a:solidFill>
            <a:prstDash val="solid"/>
            <a:round/>
            <a:headEnd type="none" w="sm" len="sm"/>
            <a:tailEnd type="none" w="sm" len="sm"/>
          </a:ln>
        </p:spPr>
      </p:cxnSp>
      <p:cxnSp>
        <p:nvCxnSpPr>
          <p:cNvPr id="529" name="Google Shape;529;p10"/>
          <p:cNvCxnSpPr>
            <a:stCxn id="511" idx="0"/>
            <a:endCxn id="506" idx="4"/>
          </p:cNvCxnSpPr>
          <p:nvPr/>
        </p:nvCxnSpPr>
        <p:spPr>
          <a:xfrm rot="10800000" flipH="1">
            <a:off x="2133600" y="2873794"/>
            <a:ext cx="3333900" cy="1295400"/>
          </a:xfrm>
          <a:prstGeom prst="straightConnector1">
            <a:avLst/>
          </a:prstGeom>
          <a:noFill/>
          <a:ln w="9525" cap="flat" cmpd="sng">
            <a:solidFill>
              <a:srgbClr val="000000"/>
            </a:solidFill>
            <a:prstDash val="solid"/>
            <a:round/>
            <a:headEnd type="none" w="sm" len="sm"/>
            <a:tailEnd type="none" w="sm" len="sm"/>
          </a:ln>
        </p:spPr>
      </p:cxnSp>
      <p:cxnSp>
        <p:nvCxnSpPr>
          <p:cNvPr id="530" name="Google Shape;530;p10"/>
          <p:cNvCxnSpPr>
            <a:stCxn id="514" idx="0"/>
            <a:endCxn id="507" idx="4"/>
          </p:cNvCxnSpPr>
          <p:nvPr/>
        </p:nvCxnSpPr>
        <p:spPr>
          <a:xfrm rot="10800000" flipH="1">
            <a:off x="4191000" y="2873794"/>
            <a:ext cx="2171700" cy="1295400"/>
          </a:xfrm>
          <a:prstGeom prst="straightConnector1">
            <a:avLst/>
          </a:prstGeom>
          <a:noFill/>
          <a:ln w="9525" cap="flat" cmpd="sng">
            <a:solidFill>
              <a:srgbClr val="000000"/>
            </a:solidFill>
            <a:prstDash val="solid"/>
            <a:round/>
            <a:headEnd type="none" w="sm" len="sm"/>
            <a:tailEnd type="none" w="sm" len="sm"/>
          </a:ln>
        </p:spPr>
      </p:cxnSp>
      <p:cxnSp>
        <p:nvCxnSpPr>
          <p:cNvPr id="531" name="Google Shape;531;p10"/>
          <p:cNvCxnSpPr>
            <a:stCxn id="517" idx="0"/>
            <a:endCxn id="503" idx="4"/>
          </p:cNvCxnSpPr>
          <p:nvPr/>
        </p:nvCxnSpPr>
        <p:spPr>
          <a:xfrm rot="10800000">
            <a:off x="2781300" y="2873794"/>
            <a:ext cx="3162300" cy="1295400"/>
          </a:xfrm>
          <a:prstGeom prst="straightConnector1">
            <a:avLst/>
          </a:prstGeom>
          <a:noFill/>
          <a:ln w="9525" cap="flat" cmpd="sng">
            <a:solidFill>
              <a:srgbClr val="000000"/>
            </a:solidFill>
            <a:prstDash val="solid"/>
            <a:round/>
            <a:headEnd type="none" w="sm" len="sm"/>
            <a:tailEnd type="none" w="sm" len="sm"/>
          </a:ln>
        </p:spPr>
      </p:cxnSp>
      <p:cxnSp>
        <p:nvCxnSpPr>
          <p:cNvPr id="532" name="Google Shape;532;p10"/>
          <p:cNvCxnSpPr>
            <a:stCxn id="520" idx="1"/>
            <a:endCxn id="503" idx="4"/>
          </p:cNvCxnSpPr>
          <p:nvPr/>
        </p:nvCxnSpPr>
        <p:spPr>
          <a:xfrm rot="10800000">
            <a:off x="2781415" y="2873909"/>
            <a:ext cx="4726200" cy="1373400"/>
          </a:xfrm>
          <a:prstGeom prst="straightConnector1">
            <a:avLst/>
          </a:prstGeom>
          <a:noFill/>
          <a:ln w="9525" cap="flat" cmpd="sng">
            <a:solidFill>
              <a:srgbClr val="000000"/>
            </a:solidFill>
            <a:prstDash val="solid"/>
            <a:round/>
            <a:headEnd type="none" w="sm" len="sm"/>
            <a:tailEnd type="none" w="sm" len="sm"/>
          </a:ln>
        </p:spPr>
      </p:cxnSp>
      <p:cxnSp>
        <p:nvCxnSpPr>
          <p:cNvPr id="533" name="Google Shape;533;p10"/>
          <p:cNvCxnSpPr>
            <a:stCxn id="517" idx="0"/>
            <a:endCxn id="504" idx="4"/>
          </p:cNvCxnSpPr>
          <p:nvPr/>
        </p:nvCxnSpPr>
        <p:spPr>
          <a:xfrm rot="10800000">
            <a:off x="3676800" y="2873794"/>
            <a:ext cx="2266800" cy="1295400"/>
          </a:xfrm>
          <a:prstGeom prst="straightConnector1">
            <a:avLst/>
          </a:prstGeom>
          <a:noFill/>
          <a:ln w="9525" cap="flat" cmpd="sng">
            <a:solidFill>
              <a:srgbClr val="000000"/>
            </a:solidFill>
            <a:prstDash val="solid"/>
            <a:round/>
            <a:headEnd type="none" w="sm" len="sm"/>
            <a:tailEnd type="none" w="sm" len="sm"/>
          </a:ln>
        </p:spPr>
      </p:cxnSp>
      <p:cxnSp>
        <p:nvCxnSpPr>
          <p:cNvPr id="534" name="Google Shape;534;p10"/>
          <p:cNvCxnSpPr>
            <a:stCxn id="520" idx="1"/>
            <a:endCxn id="504" idx="4"/>
          </p:cNvCxnSpPr>
          <p:nvPr/>
        </p:nvCxnSpPr>
        <p:spPr>
          <a:xfrm rot="10800000">
            <a:off x="3676615" y="2873909"/>
            <a:ext cx="3831000" cy="1373400"/>
          </a:xfrm>
          <a:prstGeom prst="straightConnector1">
            <a:avLst/>
          </a:prstGeom>
          <a:noFill/>
          <a:ln w="9525" cap="flat" cmpd="sng">
            <a:solidFill>
              <a:srgbClr val="000000"/>
            </a:solidFill>
            <a:prstDash val="solid"/>
            <a:round/>
            <a:headEnd type="none" w="sm" len="sm"/>
            <a:tailEnd type="none" w="sm" len="sm"/>
          </a:ln>
        </p:spPr>
      </p:cxnSp>
      <p:cxnSp>
        <p:nvCxnSpPr>
          <p:cNvPr id="535" name="Google Shape;535;p10"/>
          <p:cNvCxnSpPr>
            <a:stCxn id="516" idx="0"/>
            <a:endCxn id="505" idx="4"/>
          </p:cNvCxnSpPr>
          <p:nvPr/>
        </p:nvCxnSpPr>
        <p:spPr>
          <a:xfrm rot="10800000">
            <a:off x="4572000" y="2873794"/>
            <a:ext cx="685800" cy="1295400"/>
          </a:xfrm>
          <a:prstGeom prst="straightConnector1">
            <a:avLst/>
          </a:prstGeom>
          <a:noFill/>
          <a:ln w="9525" cap="flat" cmpd="sng">
            <a:solidFill>
              <a:srgbClr val="000000"/>
            </a:solidFill>
            <a:prstDash val="solid"/>
            <a:round/>
            <a:headEnd type="none" w="sm" len="sm"/>
            <a:tailEnd type="none" w="sm" len="sm"/>
          </a:ln>
        </p:spPr>
      </p:cxnSp>
      <p:cxnSp>
        <p:nvCxnSpPr>
          <p:cNvPr id="536" name="Google Shape;536;p10"/>
          <p:cNvCxnSpPr>
            <a:stCxn id="519" idx="0"/>
            <a:endCxn id="505" idx="4"/>
          </p:cNvCxnSpPr>
          <p:nvPr/>
        </p:nvCxnSpPr>
        <p:spPr>
          <a:xfrm rot="10800000">
            <a:off x="4572000" y="2873794"/>
            <a:ext cx="2438400" cy="1295400"/>
          </a:xfrm>
          <a:prstGeom prst="straightConnector1">
            <a:avLst/>
          </a:prstGeom>
          <a:noFill/>
          <a:ln w="9525" cap="flat" cmpd="sng">
            <a:solidFill>
              <a:srgbClr val="000000"/>
            </a:solidFill>
            <a:prstDash val="solid"/>
            <a:round/>
            <a:headEnd type="none" w="sm" len="sm"/>
            <a:tailEnd type="none" w="sm" len="sm"/>
          </a:ln>
        </p:spPr>
      </p:cxnSp>
      <p:cxnSp>
        <p:nvCxnSpPr>
          <p:cNvPr id="537" name="Google Shape;537;p10"/>
          <p:cNvCxnSpPr>
            <a:stCxn id="516" idx="0"/>
            <a:endCxn id="506" idx="4"/>
          </p:cNvCxnSpPr>
          <p:nvPr/>
        </p:nvCxnSpPr>
        <p:spPr>
          <a:xfrm rot="10800000" flipH="1">
            <a:off x="5257800" y="2873794"/>
            <a:ext cx="209700" cy="1295400"/>
          </a:xfrm>
          <a:prstGeom prst="straightConnector1">
            <a:avLst/>
          </a:prstGeom>
          <a:noFill/>
          <a:ln w="9525" cap="flat" cmpd="sng">
            <a:solidFill>
              <a:srgbClr val="000000"/>
            </a:solidFill>
            <a:prstDash val="solid"/>
            <a:round/>
            <a:headEnd type="none" w="sm" len="sm"/>
            <a:tailEnd type="none" w="sm" len="sm"/>
          </a:ln>
        </p:spPr>
      </p:cxnSp>
      <p:cxnSp>
        <p:nvCxnSpPr>
          <p:cNvPr id="538" name="Google Shape;538;p10"/>
          <p:cNvCxnSpPr>
            <a:stCxn id="519" idx="0"/>
            <a:endCxn id="506" idx="4"/>
          </p:cNvCxnSpPr>
          <p:nvPr/>
        </p:nvCxnSpPr>
        <p:spPr>
          <a:xfrm rot="10800000">
            <a:off x="5467500" y="2873794"/>
            <a:ext cx="1542900" cy="1295400"/>
          </a:xfrm>
          <a:prstGeom prst="straightConnector1">
            <a:avLst/>
          </a:prstGeom>
          <a:noFill/>
          <a:ln w="9525" cap="flat" cmpd="sng">
            <a:solidFill>
              <a:srgbClr val="000000"/>
            </a:solidFill>
            <a:prstDash val="solid"/>
            <a:round/>
            <a:headEnd type="none" w="sm" len="sm"/>
            <a:tailEnd type="none" w="sm" len="sm"/>
          </a:ln>
        </p:spPr>
      </p:cxnSp>
      <p:cxnSp>
        <p:nvCxnSpPr>
          <p:cNvPr id="539" name="Google Shape;539;p10"/>
          <p:cNvCxnSpPr>
            <a:stCxn id="516" idx="0"/>
            <a:endCxn id="507" idx="4"/>
          </p:cNvCxnSpPr>
          <p:nvPr/>
        </p:nvCxnSpPr>
        <p:spPr>
          <a:xfrm rot="10800000" flipH="1">
            <a:off x="5257800" y="2873794"/>
            <a:ext cx="1104900" cy="1295400"/>
          </a:xfrm>
          <a:prstGeom prst="straightConnector1">
            <a:avLst/>
          </a:prstGeom>
          <a:noFill/>
          <a:ln w="9525" cap="flat" cmpd="sng">
            <a:solidFill>
              <a:srgbClr val="000000"/>
            </a:solidFill>
            <a:prstDash val="solid"/>
            <a:round/>
            <a:headEnd type="none" w="sm" len="sm"/>
            <a:tailEnd type="none" w="sm" len="sm"/>
          </a:ln>
        </p:spPr>
      </p:cxnSp>
      <p:cxnSp>
        <p:nvCxnSpPr>
          <p:cNvPr id="540" name="Google Shape;540;p10"/>
          <p:cNvCxnSpPr>
            <a:stCxn id="519" idx="0"/>
            <a:endCxn id="507" idx="4"/>
          </p:cNvCxnSpPr>
          <p:nvPr/>
        </p:nvCxnSpPr>
        <p:spPr>
          <a:xfrm rot="10800000">
            <a:off x="6362700" y="2873794"/>
            <a:ext cx="647700" cy="1295400"/>
          </a:xfrm>
          <a:prstGeom prst="straightConnector1">
            <a:avLst/>
          </a:prstGeom>
          <a:noFill/>
          <a:ln w="9525" cap="flat" cmpd="sng">
            <a:solidFill>
              <a:srgbClr val="000000"/>
            </a:solidFill>
            <a:prstDash val="solid"/>
            <a:round/>
            <a:headEnd type="none" w="sm" len="sm"/>
            <a:tailEnd type="none" w="sm" len="sm"/>
          </a:ln>
        </p:spPr>
      </p:cxnSp>
      <p:cxnSp>
        <p:nvCxnSpPr>
          <p:cNvPr id="541" name="Google Shape;541;p10"/>
          <p:cNvCxnSpPr>
            <a:stCxn id="498" idx="4"/>
            <a:endCxn id="504" idx="0"/>
          </p:cNvCxnSpPr>
          <p:nvPr/>
        </p:nvCxnSpPr>
        <p:spPr>
          <a:xfrm flipH="1">
            <a:off x="3676560" y="1349794"/>
            <a:ext cx="461100" cy="990600"/>
          </a:xfrm>
          <a:prstGeom prst="straightConnector1">
            <a:avLst/>
          </a:prstGeom>
          <a:noFill/>
          <a:ln w="9525" cap="flat" cmpd="sng">
            <a:solidFill>
              <a:srgbClr val="000000"/>
            </a:solidFill>
            <a:prstDash val="solid"/>
            <a:round/>
            <a:headEnd type="none" w="sm" len="sm"/>
            <a:tailEnd type="none" w="sm" len="sm"/>
          </a:ln>
        </p:spPr>
      </p:cxnSp>
      <p:cxnSp>
        <p:nvCxnSpPr>
          <p:cNvPr id="542" name="Google Shape;542;p10"/>
          <p:cNvCxnSpPr>
            <a:stCxn id="498" idx="4"/>
            <a:endCxn id="506" idx="0"/>
          </p:cNvCxnSpPr>
          <p:nvPr/>
        </p:nvCxnSpPr>
        <p:spPr>
          <a:xfrm>
            <a:off x="4137660" y="1349794"/>
            <a:ext cx="1329600" cy="990600"/>
          </a:xfrm>
          <a:prstGeom prst="straightConnector1">
            <a:avLst/>
          </a:prstGeom>
          <a:noFill/>
          <a:ln w="9525" cap="flat" cmpd="sng">
            <a:solidFill>
              <a:srgbClr val="000000"/>
            </a:solidFill>
            <a:prstDash val="solid"/>
            <a:round/>
            <a:headEnd type="none" w="sm" len="sm"/>
            <a:tailEnd type="none" w="sm" len="sm"/>
          </a:ln>
        </p:spPr>
      </p:cxnSp>
      <p:cxnSp>
        <p:nvCxnSpPr>
          <p:cNvPr id="543" name="Google Shape;543;p10"/>
          <p:cNvCxnSpPr>
            <a:stCxn id="501" idx="4"/>
            <a:endCxn id="506" idx="0"/>
          </p:cNvCxnSpPr>
          <p:nvPr/>
        </p:nvCxnSpPr>
        <p:spPr>
          <a:xfrm flipH="1">
            <a:off x="5467500" y="1349794"/>
            <a:ext cx="1276200" cy="990600"/>
          </a:xfrm>
          <a:prstGeom prst="straightConnector1">
            <a:avLst/>
          </a:prstGeom>
          <a:noFill/>
          <a:ln w="9525" cap="flat" cmpd="sng">
            <a:solidFill>
              <a:srgbClr val="000000"/>
            </a:solidFill>
            <a:prstDash val="solid"/>
            <a:round/>
            <a:headEnd type="none" w="sm" len="sm"/>
            <a:tailEnd type="none" w="sm" len="sm"/>
          </a:ln>
        </p:spPr>
      </p:cxnSp>
      <p:cxnSp>
        <p:nvCxnSpPr>
          <p:cNvPr id="544" name="Google Shape;544;p10"/>
          <p:cNvCxnSpPr>
            <a:stCxn id="499" idx="4"/>
            <a:endCxn id="504" idx="0"/>
          </p:cNvCxnSpPr>
          <p:nvPr/>
        </p:nvCxnSpPr>
        <p:spPr>
          <a:xfrm flipH="1">
            <a:off x="3676740" y="1349794"/>
            <a:ext cx="1329600" cy="990600"/>
          </a:xfrm>
          <a:prstGeom prst="straightConnector1">
            <a:avLst/>
          </a:prstGeom>
          <a:noFill/>
          <a:ln w="9525" cap="flat" cmpd="sng">
            <a:solidFill>
              <a:srgbClr val="000000"/>
            </a:solidFill>
            <a:prstDash val="solid"/>
            <a:round/>
            <a:headEnd type="none" w="sm" len="sm"/>
            <a:tailEnd type="none" w="sm" len="sm"/>
          </a:ln>
        </p:spPr>
      </p:cxnSp>
      <p:cxnSp>
        <p:nvCxnSpPr>
          <p:cNvPr id="545" name="Google Shape;545;p10"/>
          <p:cNvCxnSpPr>
            <a:stCxn id="499" idx="4"/>
            <a:endCxn id="506" idx="0"/>
          </p:cNvCxnSpPr>
          <p:nvPr/>
        </p:nvCxnSpPr>
        <p:spPr>
          <a:xfrm>
            <a:off x="5006340" y="1349794"/>
            <a:ext cx="461100" cy="990600"/>
          </a:xfrm>
          <a:prstGeom prst="straightConnector1">
            <a:avLst/>
          </a:prstGeom>
          <a:noFill/>
          <a:ln w="9525" cap="flat" cmpd="sng">
            <a:solidFill>
              <a:srgbClr val="000000"/>
            </a:solidFill>
            <a:prstDash val="solid"/>
            <a:round/>
            <a:headEnd type="none" w="sm" len="sm"/>
            <a:tailEnd type="none" w="sm" len="sm"/>
          </a:ln>
        </p:spPr>
      </p:cxnSp>
      <p:cxnSp>
        <p:nvCxnSpPr>
          <p:cNvPr id="546" name="Google Shape;546;p10"/>
          <p:cNvCxnSpPr>
            <a:stCxn id="500" idx="4"/>
            <a:endCxn id="504" idx="0"/>
          </p:cNvCxnSpPr>
          <p:nvPr/>
        </p:nvCxnSpPr>
        <p:spPr>
          <a:xfrm flipH="1">
            <a:off x="3676620" y="1349794"/>
            <a:ext cx="2198400" cy="990600"/>
          </a:xfrm>
          <a:prstGeom prst="straightConnector1">
            <a:avLst/>
          </a:prstGeom>
          <a:noFill/>
          <a:ln w="9525" cap="flat" cmpd="sng">
            <a:solidFill>
              <a:srgbClr val="000000"/>
            </a:solidFill>
            <a:prstDash val="solid"/>
            <a:round/>
            <a:headEnd type="none" w="sm" len="sm"/>
            <a:tailEnd type="none" w="sm" len="sm"/>
          </a:ln>
        </p:spPr>
      </p:cxnSp>
      <p:cxnSp>
        <p:nvCxnSpPr>
          <p:cNvPr id="547" name="Google Shape;547;p10"/>
          <p:cNvCxnSpPr>
            <a:stCxn id="500" idx="4"/>
            <a:endCxn id="505" idx="0"/>
          </p:cNvCxnSpPr>
          <p:nvPr/>
        </p:nvCxnSpPr>
        <p:spPr>
          <a:xfrm flipH="1">
            <a:off x="4572120" y="1349794"/>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548" name="Google Shape;548;p10"/>
          <p:cNvCxnSpPr>
            <a:stCxn id="500" idx="4"/>
            <a:endCxn id="506" idx="0"/>
          </p:cNvCxnSpPr>
          <p:nvPr/>
        </p:nvCxnSpPr>
        <p:spPr>
          <a:xfrm flipH="1">
            <a:off x="5467320" y="1349794"/>
            <a:ext cx="407700" cy="990600"/>
          </a:xfrm>
          <a:prstGeom prst="straightConnector1">
            <a:avLst/>
          </a:prstGeom>
          <a:noFill/>
          <a:ln w="9525" cap="flat" cmpd="sng">
            <a:solidFill>
              <a:srgbClr val="000000"/>
            </a:solidFill>
            <a:prstDash val="solid"/>
            <a:round/>
            <a:headEnd type="none" w="sm" len="sm"/>
            <a:tailEnd type="none" w="sm" len="sm"/>
          </a:ln>
        </p:spPr>
      </p:cxnSp>
      <p:sp>
        <p:nvSpPr>
          <p:cNvPr id="549" name="Google Shape;549;p10"/>
          <p:cNvSpPr txBox="1"/>
          <p:nvPr/>
        </p:nvSpPr>
        <p:spPr>
          <a:xfrm>
            <a:off x="2329546" y="4819962"/>
            <a:ext cx="7585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ONSETS</a:t>
            </a:r>
            <a:endParaRPr/>
          </a:p>
        </p:txBody>
      </p:sp>
      <p:sp>
        <p:nvSpPr>
          <p:cNvPr id="550" name="Google Shape;550;p10"/>
          <p:cNvSpPr txBox="1"/>
          <p:nvPr/>
        </p:nvSpPr>
        <p:spPr>
          <a:xfrm>
            <a:off x="5148172" y="4819960"/>
            <a:ext cx="8114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VOWELS</a:t>
            </a:r>
            <a:endParaRPr/>
          </a:p>
        </p:txBody>
      </p:sp>
      <p:sp>
        <p:nvSpPr>
          <p:cNvPr id="551" name="Google Shape;551;p10"/>
          <p:cNvSpPr txBox="1"/>
          <p:nvPr/>
        </p:nvSpPr>
        <p:spPr>
          <a:xfrm>
            <a:off x="6938895" y="4819961"/>
            <a:ext cx="69602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CODAS</a:t>
            </a:r>
            <a:endParaRPr/>
          </a:p>
        </p:txBody>
      </p:sp>
      <p:sp>
        <p:nvSpPr>
          <p:cNvPr id="552" name="Google Shape;552;p10"/>
          <p:cNvSpPr txBox="1"/>
          <p:nvPr/>
        </p:nvSpPr>
        <p:spPr>
          <a:xfrm>
            <a:off x="128166" y="929245"/>
            <a:ext cx="1039067"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SEMANTICS</a:t>
            </a:r>
            <a:endParaRPr/>
          </a:p>
        </p:txBody>
      </p:sp>
      <p:sp>
        <p:nvSpPr>
          <p:cNvPr id="553" name="Google Shape;553;p10"/>
          <p:cNvSpPr txBox="1"/>
          <p:nvPr/>
        </p:nvSpPr>
        <p:spPr>
          <a:xfrm>
            <a:off x="186357" y="2453245"/>
            <a:ext cx="75373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WORDS</a:t>
            </a:r>
            <a:endParaRPr/>
          </a:p>
        </p:txBody>
      </p:sp>
      <p:sp>
        <p:nvSpPr>
          <p:cNvPr id="554" name="Google Shape;554;p10"/>
          <p:cNvSpPr txBox="1"/>
          <p:nvPr/>
        </p:nvSpPr>
        <p:spPr>
          <a:xfrm>
            <a:off x="45292" y="4290898"/>
            <a:ext cx="103586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PHONEMES</a:t>
            </a:r>
            <a:endParaRPr/>
          </a:p>
        </p:txBody>
      </p:sp>
      <p:sp>
        <p:nvSpPr>
          <p:cNvPr id="555" name="Google Shape;555;p10"/>
          <p:cNvSpPr txBox="1"/>
          <p:nvPr/>
        </p:nvSpPr>
        <p:spPr>
          <a:xfrm>
            <a:off x="1226392" y="98890"/>
            <a:ext cx="6736508" cy="64633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800" b="1" i="0" u="none" strike="noStrike" cap="none">
                <a:solidFill>
                  <a:srgbClr val="000000"/>
                </a:solidFill>
                <a:latin typeface="Calibri"/>
                <a:ea typeface="Calibri"/>
                <a:cs typeface="Calibri"/>
                <a:sym typeface="Calibri"/>
              </a:rPr>
              <a:t>Activation spreads downward to phonemes and upwards to semantic features in the same manner as in Step 1</a:t>
            </a:r>
            <a:endParaRPr/>
          </a:p>
        </p:txBody>
      </p:sp>
      <p:pic>
        <p:nvPicPr>
          <p:cNvPr id="556" name="Google Shape;556;p10" descr="C:\My Documents\My Pictures\PNT-cat.jpg"/>
          <p:cNvPicPr preferRelativeResize="0"/>
          <p:nvPr/>
        </p:nvPicPr>
        <p:blipFill rotWithShape="1">
          <a:blip r:embed="rId5">
            <a:alphaModFix/>
          </a:blip>
          <a:srcRect l="-1083" t="4333" b="10667"/>
          <a:stretch/>
        </p:blipFill>
        <p:spPr>
          <a:xfrm>
            <a:off x="7739886" y="610438"/>
            <a:ext cx="1039067" cy="833418"/>
          </a:xfrm>
          <a:prstGeom prst="rect">
            <a:avLst/>
          </a:prstGeom>
          <a:noFill/>
          <a:ln>
            <a:noFill/>
          </a:ln>
        </p:spPr>
      </p:pic>
      <p:sp>
        <p:nvSpPr>
          <p:cNvPr id="557" name="Google Shape;557;p10"/>
          <p:cNvSpPr txBox="1"/>
          <p:nvPr/>
        </p:nvSpPr>
        <p:spPr>
          <a:xfrm>
            <a:off x="7424289" y="1443856"/>
            <a:ext cx="165984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chemeClr val="dk2"/>
                </a:solidFill>
                <a:latin typeface="Calibri"/>
                <a:ea typeface="Calibri"/>
                <a:cs typeface="Calibri"/>
                <a:sym typeface="Calibri"/>
              </a:rPr>
              <a:t>“Name this picture”</a:t>
            </a:r>
            <a:endParaRPr/>
          </a:p>
        </p:txBody>
      </p:sp>
      <p:sp>
        <p:nvSpPr>
          <p:cNvPr id="558" name="Google Shape;558;p10"/>
          <p:cNvSpPr txBox="1"/>
          <p:nvPr/>
        </p:nvSpPr>
        <p:spPr>
          <a:xfrm rot="5400000">
            <a:off x="7447755" y="2837997"/>
            <a:ext cx="2385396"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1" i="0" u="none" strike="noStrike" cap="none">
                <a:solidFill>
                  <a:schemeClr val="dk2"/>
                </a:solidFill>
                <a:latin typeface="Calibri"/>
                <a:ea typeface="Calibri"/>
                <a:cs typeface="Calibri"/>
                <a:sym typeface="Calibri"/>
              </a:rPr>
              <a:t>Bidirectional </a:t>
            </a:r>
            <a:r>
              <a:rPr lang="en-US" sz="1200" b="0" i="0" u="none" strike="noStrike" cap="none">
                <a:solidFill>
                  <a:schemeClr val="dk2"/>
                </a:solidFill>
                <a:latin typeface="Calibri"/>
                <a:ea typeface="Calibri"/>
                <a:cs typeface="Calibri"/>
                <a:sym typeface="Calibri"/>
              </a:rPr>
              <a:t>spreading activation</a:t>
            </a:r>
            <a:endParaRPr sz="1200" b="1" i="0" u="none" strike="noStrike" cap="none">
              <a:solidFill>
                <a:schemeClr val="dk2"/>
              </a:solidFill>
              <a:latin typeface="Calibri"/>
              <a:ea typeface="Calibri"/>
              <a:cs typeface="Calibri"/>
              <a:sym typeface="Calibri"/>
            </a:endParaRPr>
          </a:p>
        </p:txBody>
      </p:sp>
      <p:sp>
        <p:nvSpPr>
          <p:cNvPr id="559" name="Google Shape;559;p10"/>
          <p:cNvSpPr/>
          <p:nvPr/>
        </p:nvSpPr>
        <p:spPr>
          <a:xfrm>
            <a:off x="8066314" y="2002971"/>
            <a:ext cx="348343" cy="1926772"/>
          </a:xfrm>
          <a:prstGeom prst="upDownArrow">
            <a:avLst>
              <a:gd name="adj1" fmla="val 50000"/>
              <a:gd name="adj2" fmla="val 50000"/>
            </a:avLst>
          </a:prstGeom>
          <a:solidFill>
            <a:schemeClr val="accent1"/>
          </a:solidFill>
          <a:ln w="25400" cap="flat" cmpd="sng">
            <a:solidFill>
              <a:srgbClr val="40404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560" name="Google Shape;560;p10"/>
          <p:cNvSpPr txBox="1"/>
          <p:nvPr/>
        </p:nvSpPr>
        <p:spPr>
          <a:xfrm>
            <a:off x="91817" y="83785"/>
            <a:ext cx="1333501" cy="646331"/>
          </a:xfrm>
          <a:prstGeom prst="rect">
            <a:avLst/>
          </a:prstGeom>
          <a:solidFill>
            <a:srgbClr val="DDDDDD"/>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Calibri"/>
                <a:ea typeface="Calibri"/>
                <a:cs typeface="Calibri"/>
                <a:sym typeface="Calibri"/>
              </a:rPr>
              <a:t>Step 2:</a:t>
            </a:r>
            <a:endParaRPr/>
          </a:p>
          <a:p>
            <a:pPr marL="0" marR="0" lvl="0" indent="0" algn="ctr" rtl="0">
              <a:lnSpc>
                <a:spcPct val="100000"/>
              </a:lnSpc>
              <a:spcBef>
                <a:spcPts val="0"/>
              </a:spcBef>
              <a:spcAft>
                <a:spcPts val="0"/>
              </a:spcAft>
              <a:buNone/>
            </a:pPr>
            <a:r>
              <a:rPr lang="en-US" sz="1200" b="0" i="0" u="none" strike="noStrike" cap="none">
                <a:solidFill>
                  <a:srgbClr val="000000"/>
                </a:solidFill>
                <a:latin typeface="Calibri"/>
                <a:ea typeface="Calibri"/>
                <a:cs typeface="Calibri"/>
                <a:sym typeface="Calibri"/>
              </a:rPr>
              <a:t>Phonological processing</a:t>
            </a:r>
            <a:endParaRPr/>
          </a:p>
        </p:txBody>
      </p:sp>
      <p:pic>
        <p:nvPicPr>
          <p:cNvPr id="2" name="Audio 1">
            <a:hlinkClick r:id="" action="ppaction://media"/>
            <a:extLst>
              <a:ext uri="{FF2B5EF4-FFF2-40B4-BE49-F238E27FC236}">
                <a16:creationId xmlns:a16="http://schemas.microsoft.com/office/drawing/2014/main" id="{1F68DD9E-8093-8C44-B5FA-25A1649EA9B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485"/>
    </mc:Choice>
    <mc:Fallback>
      <p:transition spd="slow" advTm="104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564"/>
        <p:cNvGrpSpPr/>
        <p:nvPr/>
      </p:nvGrpSpPr>
      <p:grpSpPr>
        <a:xfrm>
          <a:off x="0" y="0"/>
          <a:ext cx="0" cy="0"/>
          <a:chOff x="0" y="0"/>
          <a:chExt cx="0" cy="0"/>
        </a:xfrm>
      </p:grpSpPr>
      <p:grpSp>
        <p:nvGrpSpPr>
          <p:cNvPr id="565" name="Google Shape;565;p11"/>
          <p:cNvGrpSpPr/>
          <p:nvPr/>
        </p:nvGrpSpPr>
        <p:grpSpPr>
          <a:xfrm>
            <a:off x="2133600" y="816394"/>
            <a:ext cx="4876800" cy="533400"/>
            <a:chOff x="2133600" y="2286000"/>
            <a:chExt cx="4876800" cy="533400"/>
          </a:xfrm>
        </p:grpSpPr>
        <p:sp>
          <p:nvSpPr>
            <p:cNvPr id="566" name="Google Shape;566;p11"/>
            <p:cNvSpPr/>
            <p:nvPr/>
          </p:nvSpPr>
          <p:spPr>
            <a:xfrm>
              <a:off x="21336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567" name="Google Shape;567;p11"/>
            <p:cNvSpPr/>
            <p:nvPr/>
          </p:nvSpPr>
          <p:spPr>
            <a:xfrm>
              <a:off x="300228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568" name="Google Shape;568;p11"/>
            <p:cNvSpPr/>
            <p:nvPr/>
          </p:nvSpPr>
          <p:spPr>
            <a:xfrm>
              <a:off x="387096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569" name="Google Shape;569;p11"/>
            <p:cNvSpPr/>
            <p:nvPr/>
          </p:nvSpPr>
          <p:spPr>
            <a:xfrm>
              <a:off x="473964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570" name="Google Shape;570;p11"/>
            <p:cNvSpPr/>
            <p:nvPr/>
          </p:nvSpPr>
          <p:spPr>
            <a:xfrm>
              <a:off x="560832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571" name="Google Shape;571;p11"/>
            <p:cNvSpPr/>
            <p:nvPr/>
          </p:nvSpPr>
          <p:spPr>
            <a:xfrm>
              <a:off x="64770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nvGrpSpPr>
          <p:cNvPr id="572" name="Google Shape;572;p11"/>
          <p:cNvGrpSpPr/>
          <p:nvPr/>
        </p:nvGrpSpPr>
        <p:grpSpPr>
          <a:xfrm>
            <a:off x="2514600" y="2340394"/>
            <a:ext cx="4114800" cy="533400"/>
            <a:chOff x="2514600" y="2286000"/>
            <a:chExt cx="4114800" cy="533400"/>
          </a:xfrm>
        </p:grpSpPr>
        <p:sp>
          <p:nvSpPr>
            <p:cNvPr id="573" name="Google Shape;573;p11"/>
            <p:cNvSpPr/>
            <p:nvPr/>
          </p:nvSpPr>
          <p:spPr>
            <a:xfrm>
              <a:off x="25146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LOG</a:t>
              </a:r>
              <a:endParaRPr dirty="0"/>
            </a:p>
          </p:txBody>
        </p:sp>
        <p:sp>
          <p:nvSpPr>
            <p:cNvPr id="574" name="Google Shape;574;p11"/>
            <p:cNvSpPr/>
            <p:nvPr/>
          </p:nvSpPr>
          <p:spPr>
            <a:xfrm>
              <a:off x="3409950" y="2286000"/>
              <a:ext cx="533400" cy="533400"/>
            </a:xfrm>
            <a:prstGeom prst="ellipse">
              <a:avLst/>
            </a:prstGeom>
            <a:solidFill>
              <a:schemeClr val="dk1">
                <a:alpha val="22745"/>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DOG</a:t>
              </a:r>
              <a:endParaRPr sz="1300" dirty="0"/>
            </a:p>
          </p:txBody>
        </p:sp>
        <p:sp>
          <p:nvSpPr>
            <p:cNvPr id="575" name="Google Shape;575;p11"/>
            <p:cNvSpPr/>
            <p:nvPr/>
          </p:nvSpPr>
          <p:spPr>
            <a:xfrm>
              <a:off x="4305300" y="2286000"/>
              <a:ext cx="533400" cy="533400"/>
            </a:xfrm>
            <a:prstGeom prst="ellipse">
              <a:avLst/>
            </a:prstGeom>
            <a:solidFill>
              <a:srgbClr val="00B050">
                <a:alpha val="78823"/>
              </a:srgb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CAT</a:t>
              </a:r>
              <a:endParaRPr dirty="0"/>
            </a:p>
          </p:txBody>
        </p:sp>
        <p:sp>
          <p:nvSpPr>
            <p:cNvPr id="576" name="Google Shape;576;p11"/>
            <p:cNvSpPr/>
            <p:nvPr/>
          </p:nvSpPr>
          <p:spPr>
            <a:xfrm>
              <a:off x="5200650" y="2286000"/>
              <a:ext cx="533400" cy="533400"/>
            </a:xfrm>
            <a:prstGeom prst="ellipse">
              <a:avLst/>
            </a:prstGeom>
            <a:solidFill>
              <a:schemeClr val="dk1">
                <a:alpha val="23921"/>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RAT</a:t>
              </a:r>
              <a:endParaRPr dirty="0"/>
            </a:p>
          </p:txBody>
        </p:sp>
        <p:sp>
          <p:nvSpPr>
            <p:cNvPr id="577" name="Google Shape;577;p11"/>
            <p:cNvSpPr/>
            <p:nvPr/>
          </p:nvSpPr>
          <p:spPr>
            <a:xfrm>
              <a:off x="60960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MAT</a:t>
              </a:r>
              <a:endParaRPr dirty="0"/>
            </a:p>
          </p:txBody>
        </p:sp>
      </p:grpSp>
      <p:grpSp>
        <p:nvGrpSpPr>
          <p:cNvPr id="578" name="Google Shape;578;p11"/>
          <p:cNvGrpSpPr/>
          <p:nvPr/>
        </p:nvGrpSpPr>
        <p:grpSpPr>
          <a:xfrm>
            <a:off x="1181100" y="4169194"/>
            <a:ext cx="6781800" cy="533400"/>
            <a:chOff x="1219200" y="5486400"/>
            <a:chExt cx="6781800" cy="533400"/>
          </a:xfrm>
        </p:grpSpPr>
        <p:grpSp>
          <p:nvGrpSpPr>
            <p:cNvPr id="579" name="Google Shape;579;p11"/>
            <p:cNvGrpSpPr/>
            <p:nvPr/>
          </p:nvGrpSpPr>
          <p:grpSpPr>
            <a:xfrm>
              <a:off x="1219200" y="5486400"/>
              <a:ext cx="3276600" cy="533400"/>
              <a:chOff x="762000" y="5486400"/>
              <a:chExt cx="3276600" cy="533400"/>
            </a:xfrm>
          </p:grpSpPr>
          <p:sp>
            <p:nvSpPr>
              <p:cNvPr id="580" name="Google Shape;580;p11"/>
              <p:cNvSpPr/>
              <p:nvPr/>
            </p:nvSpPr>
            <p:spPr>
              <a:xfrm>
                <a:off x="7620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l</a:t>
                </a:r>
                <a:endParaRPr/>
              </a:p>
            </p:txBody>
          </p:sp>
          <p:sp>
            <p:nvSpPr>
              <p:cNvPr id="581" name="Google Shape;581;p11"/>
              <p:cNvSpPr/>
              <p:nvPr/>
            </p:nvSpPr>
            <p:spPr>
              <a:xfrm>
                <a:off x="14478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r</a:t>
                </a:r>
                <a:endParaRPr/>
              </a:p>
            </p:txBody>
          </p:sp>
          <p:sp>
            <p:nvSpPr>
              <p:cNvPr id="582" name="Google Shape;582;p11"/>
              <p:cNvSpPr/>
              <p:nvPr/>
            </p:nvSpPr>
            <p:spPr>
              <a:xfrm>
                <a:off x="21336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d</a:t>
                </a:r>
                <a:endParaRPr/>
              </a:p>
            </p:txBody>
          </p:sp>
          <p:sp>
            <p:nvSpPr>
              <p:cNvPr id="583" name="Google Shape;583;p11"/>
              <p:cNvSpPr/>
              <p:nvPr/>
            </p:nvSpPr>
            <p:spPr>
              <a:xfrm>
                <a:off x="2819400" y="5486400"/>
                <a:ext cx="533400" cy="533400"/>
              </a:xfrm>
              <a:prstGeom prst="ellipse">
                <a:avLst/>
              </a:prstGeom>
              <a:solidFill>
                <a:srgbClr val="00B050">
                  <a:alpha val="80784"/>
                </a:srgb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k</a:t>
                </a:r>
                <a:endParaRPr/>
              </a:p>
            </p:txBody>
          </p:sp>
          <p:sp>
            <p:nvSpPr>
              <p:cNvPr id="584" name="Google Shape;584;p11"/>
              <p:cNvSpPr/>
              <p:nvPr/>
            </p:nvSpPr>
            <p:spPr>
              <a:xfrm>
                <a:off x="35052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m</a:t>
                </a:r>
                <a:endParaRPr/>
              </a:p>
            </p:txBody>
          </p:sp>
        </p:grpSp>
        <p:grpSp>
          <p:nvGrpSpPr>
            <p:cNvPr id="585" name="Google Shape;585;p11"/>
            <p:cNvGrpSpPr/>
            <p:nvPr/>
          </p:nvGrpSpPr>
          <p:grpSpPr>
            <a:xfrm>
              <a:off x="5029200" y="5486400"/>
              <a:ext cx="1219200" cy="533400"/>
              <a:chOff x="5105400" y="5486400"/>
              <a:chExt cx="1219200" cy="533400"/>
            </a:xfrm>
          </p:grpSpPr>
          <p:sp>
            <p:nvSpPr>
              <p:cNvPr id="586" name="Google Shape;586;p11"/>
              <p:cNvSpPr/>
              <p:nvPr/>
            </p:nvSpPr>
            <p:spPr>
              <a:xfrm>
                <a:off x="5105400" y="5486400"/>
                <a:ext cx="533400" cy="533400"/>
              </a:xfrm>
              <a:prstGeom prst="ellipse">
                <a:avLst/>
              </a:prstGeom>
              <a:solidFill>
                <a:srgbClr val="00B050">
                  <a:alpha val="89803"/>
                </a:srgb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æ</a:t>
                </a:r>
                <a:endParaRPr sz="1400" b="0" i="0" u="none" strike="noStrike" cap="none">
                  <a:solidFill>
                    <a:schemeClr val="dk2"/>
                  </a:solidFill>
                  <a:latin typeface="Calibri"/>
                  <a:ea typeface="Calibri"/>
                  <a:cs typeface="Calibri"/>
                  <a:sym typeface="Calibri"/>
                </a:endParaRPr>
              </a:p>
            </p:txBody>
          </p:sp>
          <p:sp>
            <p:nvSpPr>
              <p:cNvPr id="587" name="Google Shape;587;p11"/>
              <p:cNvSpPr/>
              <p:nvPr/>
            </p:nvSpPr>
            <p:spPr>
              <a:xfrm>
                <a:off x="57912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dirty="0">
                    <a:solidFill>
                      <a:schemeClr val="dk2"/>
                    </a:solidFill>
                    <a:latin typeface="Calibri"/>
                    <a:ea typeface="Calibri"/>
                    <a:cs typeface="Calibri"/>
                    <a:sym typeface="Calibri"/>
                  </a:rPr>
                  <a:t>o</a:t>
                </a:r>
                <a:endParaRPr dirty="0"/>
              </a:p>
            </p:txBody>
          </p:sp>
        </p:grpSp>
        <p:grpSp>
          <p:nvGrpSpPr>
            <p:cNvPr id="588" name="Google Shape;588;p11"/>
            <p:cNvGrpSpPr/>
            <p:nvPr/>
          </p:nvGrpSpPr>
          <p:grpSpPr>
            <a:xfrm>
              <a:off x="6781800" y="5486400"/>
              <a:ext cx="1219200" cy="533400"/>
              <a:chOff x="6781800" y="5486400"/>
              <a:chExt cx="1219200" cy="533400"/>
            </a:xfrm>
          </p:grpSpPr>
          <p:sp>
            <p:nvSpPr>
              <p:cNvPr id="589" name="Google Shape;589;p11"/>
              <p:cNvSpPr/>
              <p:nvPr/>
            </p:nvSpPr>
            <p:spPr>
              <a:xfrm>
                <a:off x="6781800" y="5486400"/>
                <a:ext cx="533400" cy="533400"/>
              </a:xfrm>
              <a:prstGeom prst="ellipse">
                <a:avLst/>
              </a:prstGeom>
              <a:solidFill>
                <a:srgbClr val="00B050">
                  <a:alpha val="89803"/>
                </a:srgb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t</a:t>
                </a:r>
                <a:endParaRPr/>
              </a:p>
            </p:txBody>
          </p:sp>
          <p:sp>
            <p:nvSpPr>
              <p:cNvPr id="590" name="Google Shape;590;p11"/>
              <p:cNvSpPr/>
              <p:nvPr/>
            </p:nvSpPr>
            <p:spPr>
              <a:xfrm>
                <a:off x="74676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g</a:t>
                </a:r>
                <a:endParaRPr/>
              </a:p>
            </p:txBody>
          </p:sp>
        </p:grpSp>
      </p:grpSp>
      <p:cxnSp>
        <p:nvCxnSpPr>
          <p:cNvPr id="591" name="Google Shape;591;p11"/>
          <p:cNvCxnSpPr>
            <a:stCxn id="567" idx="4"/>
            <a:endCxn id="575" idx="0"/>
          </p:cNvCxnSpPr>
          <p:nvPr/>
        </p:nvCxnSpPr>
        <p:spPr>
          <a:xfrm>
            <a:off x="3268980" y="1349794"/>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592" name="Google Shape;592;p11"/>
          <p:cNvCxnSpPr>
            <a:stCxn id="568" idx="4"/>
            <a:endCxn id="575" idx="0"/>
          </p:cNvCxnSpPr>
          <p:nvPr/>
        </p:nvCxnSpPr>
        <p:spPr>
          <a:xfrm>
            <a:off x="4137660" y="1349794"/>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593" name="Google Shape;593;p11"/>
          <p:cNvCxnSpPr>
            <a:stCxn id="569" idx="4"/>
            <a:endCxn id="575" idx="0"/>
          </p:cNvCxnSpPr>
          <p:nvPr/>
        </p:nvCxnSpPr>
        <p:spPr>
          <a:xfrm flipH="1">
            <a:off x="4571940" y="1349794"/>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594" name="Google Shape;594;p11"/>
          <p:cNvCxnSpPr>
            <a:stCxn id="570" idx="4"/>
            <a:endCxn id="575" idx="0"/>
          </p:cNvCxnSpPr>
          <p:nvPr/>
        </p:nvCxnSpPr>
        <p:spPr>
          <a:xfrm flipH="1">
            <a:off x="4572120" y="1349794"/>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595" name="Google Shape;595;p11"/>
          <p:cNvCxnSpPr>
            <a:stCxn id="566" idx="4"/>
            <a:endCxn id="574" idx="0"/>
          </p:cNvCxnSpPr>
          <p:nvPr/>
        </p:nvCxnSpPr>
        <p:spPr>
          <a:xfrm>
            <a:off x="2400300" y="1349794"/>
            <a:ext cx="1276500" cy="990600"/>
          </a:xfrm>
          <a:prstGeom prst="straightConnector1">
            <a:avLst/>
          </a:prstGeom>
          <a:noFill/>
          <a:ln w="9525" cap="flat" cmpd="sng">
            <a:solidFill>
              <a:srgbClr val="000000"/>
            </a:solidFill>
            <a:prstDash val="solid"/>
            <a:round/>
            <a:headEnd type="none" w="sm" len="sm"/>
            <a:tailEnd type="none" w="sm" len="sm"/>
          </a:ln>
        </p:spPr>
      </p:cxnSp>
      <p:cxnSp>
        <p:nvCxnSpPr>
          <p:cNvPr id="596" name="Google Shape;596;p11"/>
          <p:cNvCxnSpPr>
            <a:stCxn id="580" idx="0"/>
            <a:endCxn id="573" idx="4"/>
          </p:cNvCxnSpPr>
          <p:nvPr/>
        </p:nvCxnSpPr>
        <p:spPr>
          <a:xfrm rot="10800000" flipH="1">
            <a:off x="1447800" y="2873794"/>
            <a:ext cx="1333500" cy="1295400"/>
          </a:xfrm>
          <a:prstGeom prst="straightConnector1">
            <a:avLst/>
          </a:prstGeom>
          <a:noFill/>
          <a:ln w="9525" cap="flat" cmpd="sng">
            <a:solidFill>
              <a:srgbClr val="000000"/>
            </a:solidFill>
            <a:prstDash val="solid"/>
            <a:round/>
            <a:headEnd type="none" w="sm" len="sm"/>
            <a:tailEnd type="none" w="sm" len="sm"/>
          </a:ln>
        </p:spPr>
      </p:cxnSp>
      <p:cxnSp>
        <p:nvCxnSpPr>
          <p:cNvPr id="597" name="Google Shape;597;p11"/>
          <p:cNvCxnSpPr>
            <a:stCxn id="582" idx="0"/>
            <a:endCxn id="574" idx="4"/>
          </p:cNvCxnSpPr>
          <p:nvPr/>
        </p:nvCxnSpPr>
        <p:spPr>
          <a:xfrm rot="10800000" flipH="1">
            <a:off x="2819400" y="2873794"/>
            <a:ext cx="857400" cy="1295400"/>
          </a:xfrm>
          <a:prstGeom prst="straightConnector1">
            <a:avLst/>
          </a:prstGeom>
          <a:noFill/>
          <a:ln w="9525" cap="flat" cmpd="sng">
            <a:solidFill>
              <a:srgbClr val="000000"/>
            </a:solidFill>
            <a:prstDash val="solid"/>
            <a:round/>
            <a:headEnd type="none" w="sm" len="sm"/>
            <a:tailEnd type="none" w="sm" len="sm"/>
          </a:ln>
        </p:spPr>
      </p:cxnSp>
      <p:cxnSp>
        <p:nvCxnSpPr>
          <p:cNvPr id="598" name="Google Shape;598;p11"/>
          <p:cNvCxnSpPr>
            <a:stCxn id="583" idx="0"/>
            <a:endCxn id="575" idx="4"/>
          </p:cNvCxnSpPr>
          <p:nvPr/>
        </p:nvCxnSpPr>
        <p:spPr>
          <a:xfrm rot="10800000" flipH="1">
            <a:off x="3505200" y="2873794"/>
            <a:ext cx="1066800" cy="1295400"/>
          </a:xfrm>
          <a:prstGeom prst="straightConnector1">
            <a:avLst/>
          </a:prstGeom>
          <a:noFill/>
          <a:ln w="9525" cap="flat" cmpd="sng">
            <a:solidFill>
              <a:srgbClr val="000000"/>
            </a:solidFill>
            <a:prstDash val="solid"/>
            <a:round/>
            <a:headEnd type="none" w="sm" len="sm"/>
            <a:tailEnd type="none" w="sm" len="sm"/>
          </a:ln>
        </p:spPr>
      </p:cxnSp>
      <p:cxnSp>
        <p:nvCxnSpPr>
          <p:cNvPr id="599" name="Google Shape;599;p11"/>
          <p:cNvCxnSpPr>
            <a:stCxn id="581" idx="0"/>
            <a:endCxn id="576" idx="4"/>
          </p:cNvCxnSpPr>
          <p:nvPr/>
        </p:nvCxnSpPr>
        <p:spPr>
          <a:xfrm rot="10800000" flipH="1">
            <a:off x="2133600" y="2873794"/>
            <a:ext cx="3333900" cy="1295400"/>
          </a:xfrm>
          <a:prstGeom prst="straightConnector1">
            <a:avLst/>
          </a:prstGeom>
          <a:noFill/>
          <a:ln w="9525" cap="flat" cmpd="sng">
            <a:solidFill>
              <a:srgbClr val="000000"/>
            </a:solidFill>
            <a:prstDash val="solid"/>
            <a:round/>
            <a:headEnd type="none" w="sm" len="sm"/>
            <a:tailEnd type="none" w="sm" len="sm"/>
          </a:ln>
        </p:spPr>
      </p:cxnSp>
      <p:cxnSp>
        <p:nvCxnSpPr>
          <p:cNvPr id="600" name="Google Shape;600;p11"/>
          <p:cNvCxnSpPr>
            <a:stCxn id="584" idx="0"/>
            <a:endCxn id="577" idx="4"/>
          </p:cNvCxnSpPr>
          <p:nvPr/>
        </p:nvCxnSpPr>
        <p:spPr>
          <a:xfrm rot="10800000" flipH="1">
            <a:off x="4191000" y="2873794"/>
            <a:ext cx="2171700" cy="1295400"/>
          </a:xfrm>
          <a:prstGeom prst="straightConnector1">
            <a:avLst/>
          </a:prstGeom>
          <a:noFill/>
          <a:ln w="9525" cap="flat" cmpd="sng">
            <a:solidFill>
              <a:srgbClr val="000000"/>
            </a:solidFill>
            <a:prstDash val="solid"/>
            <a:round/>
            <a:headEnd type="none" w="sm" len="sm"/>
            <a:tailEnd type="none" w="sm" len="sm"/>
          </a:ln>
        </p:spPr>
      </p:cxnSp>
      <p:cxnSp>
        <p:nvCxnSpPr>
          <p:cNvPr id="601" name="Google Shape;601;p11"/>
          <p:cNvCxnSpPr>
            <a:stCxn id="587" idx="0"/>
            <a:endCxn id="573" idx="4"/>
          </p:cNvCxnSpPr>
          <p:nvPr/>
        </p:nvCxnSpPr>
        <p:spPr>
          <a:xfrm rot="10800000">
            <a:off x="2781300" y="2873794"/>
            <a:ext cx="3162300" cy="1295400"/>
          </a:xfrm>
          <a:prstGeom prst="straightConnector1">
            <a:avLst/>
          </a:prstGeom>
          <a:noFill/>
          <a:ln w="9525" cap="flat" cmpd="sng">
            <a:solidFill>
              <a:srgbClr val="000000"/>
            </a:solidFill>
            <a:prstDash val="solid"/>
            <a:round/>
            <a:headEnd type="none" w="sm" len="sm"/>
            <a:tailEnd type="none" w="sm" len="sm"/>
          </a:ln>
        </p:spPr>
      </p:cxnSp>
      <p:cxnSp>
        <p:nvCxnSpPr>
          <p:cNvPr id="602" name="Google Shape;602;p11"/>
          <p:cNvCxnSpPr>
            <a:stCxn id="590" idx="1"/>
            <a:endCxn id="573" idx="4"/>
          </p:cNvCxnSpPr>
          <p:nvPr/>
        </p:nvCxnSpPr>
        <p:spPr>
          <a:xfrm rot="10800000">
            <a:off x="2781415" y="2873909"/>
            <a:ext cx="4726200" cy="1373400"/>
          </a:xfrm>
          <a:prstGeom prst="straightConnector1">
            <a:avLst/>
          </a:prstGeom>
          <a:noFill/>
          <a:ln w="9525" cap="flat" cmpd="sng">
            <a:solidFill>
              <a:srgbClr val="000000"/>
            </a:solidFill>
            <a:prstDash val="solid"/>
            <a:round/>
            <a:headEnd type="none" w="sm" len="sm"/>
            <a:tailEnd type="none" w="sm" len="sm"/>
          </a:ln>
        </p:spPr>
      </p:cxnSp>
      <p:cxnSp>
        <p:nvCxnSpPr>
          <p:cNvPr id="603" name="Google Shape;603;p11"/>
          <p:cNvCxnSpPr>
            <a:stCxn id="587" idx="0"/>
            <a:endCxn id="574" idx="4"/>
          </p:cNvCxnSpPr>
          <p:nvPr/>
        </p:nvCxnSpPr>
        <p:spPr>
          <a:xfrm rot="10800000">
            <a:off x="3676800" y="2873794"/>
            <a:ext cx="2266800" cy="1295400"/>
          </a:xfrm>
          <a:prstGeom prst="straightConnector1">
            <a:avLst/>
          </a:prstGeom>
          <a:noFill/>
          <a:ln w="9525" cap="flat" cmpd="sng">
            <a:solidFill>
              <a:srgbClr val="000000"/>
            </a:solidFill>
            <a:prstDash val="solid"/>
            <a:round/>
            <a:headEnd type="none" w="sm" len="sm"/>
            <a:tailEnd type="none" w="sm" len="sm"/>
          </a:ln>
        </p:spPr>
      </p:cxnSp>
      <p:cxnSp>
        <p:nvCxnSpPr>
          <p:cNvPr id="604" name="Google Shape;604;p11"/>
          <p:cNvCxnSpPr>
            <a:stCxn id="590" idx="1"/>
            <a:endCxn id="574" idx="4"/>
          </p:cNvCxnSpPr>
          <p:nvPr/>
        </p:nvCxnSpPr>
        <p:spPr>
          <a:xfrm rot="10800000">
            <a:off x="3676615" y="2873909"/>
            <a:ext cx="3831000" cy="1373400"/>
          </a:xfrm>
          <a:prstGeom prst="straightConnector1">
            <a:avLst/>
          </a:prstGeom>
          <a:noFill/>
          <a:ln w="9525" cap="flat" cmpd="sng">
            <a:solidFill>
              <a:srgbClr val="000000"/>
            </a:solidFill>
            <a:prstDash val="solid"/>
            <a:round/>
            <a:headEnd type="none" w="sm" len="sm"/>
            <a:tailEnd type="none" w="sm" len="sm"/>
          </a:ln>
        </p:spPr>
      </p:cxnSp>
      <p:cxnSp>
        <p:nvCxnSpPr>
          <p:cNvPr id="605" name="Google Shape;605;p11"/>
          <p:cNvCxnSpPr>
            <a:stCxn id="586" idx="0"/>
            <a:endCxn id="575" idx="4"/>
          </p:cNvCxnSpPr>
          <p:nvPr/>
        </p:nvCxnSpPr>
        <p:spPr>
          <a:xfrm rot="10800000">
            <a:off x="4572000" y="2873794"/>
            <a:ext cx="685800" cy="1295400"/>
          </a:xfrm>
          <a:prstGeom prst="straightConnector1">
            <a:avLst/>
          </a:prstGeom>
          <a:noFill/>
          <a:ln w="9525" cap="flat" cmpd="sng">
            <a:solidFill>
              <a:srgbClr val="000000"/>
            </a:solidFill>
            <a:prstDash val="solid"/>
            <a:round/>
            <a:headEnd type="none" w="sm" len="sm"/>
            <a:tailEnd type="none" w="sm" len="sm"/>
          </a:ln>
        </p:spPr>
      </p:cxnSp>
      <p:cxnSp>
        <p:nvCxnSpPr>
          <p:cNvPr id="606" name="Google Shape;606;p11"/>
          <p:cNvCxnSpPr>
            <a:stCxn id="589" idx="0"/>
            <a:endCxn id="575" idx="4"/>
          </p:cNvCxnSpPr>
          <p:nvPr/>
        </p:nvCxnSpPr>
        <p:spPr>
          <a:xfrm rot="10800000">
            <a:off x="4572000" y="2873794"/>
            <a:ext cx="2438400" cy="1295400"/>
          </a:xfrm>
          <a:prstGeom prst="straightConnector1">
            <a:avLst/>
          </a:prstGeom>
          <a:noFill/>
          <a:ln w="9525" cap="flat" cmpd="sng">
            <a:solidFill>
              <a:srgbClr val="000000"/>
            </a:solidFill>
            <a:prstDash val="solid"/>
            <a:round/>
            <a:headEnd type="none" w="sm" len="sm"/>
            <a:tailEnd type="none" w="sm" len="sm"/>
          </a:ln>
        </p:spPr>
      </p:cxnSp>
      <p:cxnSp>
        <p:nvCxnSpPr>
          <p:cNvPr id="607" name="Google Shape;607;p11"/>
          <p:cNvCxnSpPr>
            <a:stCxn id="586" idx="0"/>
            <a:endCxn id="576" idx="4"/>
          </p:cNvCxnSpPr>
          <p:nvPr/>
        </p:nvCxnSpPr>
        <p:spPr>
          <a:xfrm rot="10800000" flipH="1">
            <a:off x="5257800" y="2873794"/>
            <a:ext cx="209700" cy="1295400"/>
          </a:xfrm>
          <a:prstGeom prst="straightConnector1">
            <a:avLst/>
          </a:prstGeom>
          <a:noFill/>
          <a:ln w="9525" cap="flat" cmpd="sng">
            <a:solidFill>
              <a:srgbClr val="000000"/>
            </a:solidFill>
            <a:prstDash val="solid"/>
            <a:round/>
            <a:headEnd type="none" w="sm" len="sm"/>
            <a:tailEnd type="none" w="sm" len="sm"/>
          </a:ln>
        </p:spPr>
      </p:cxnSp>
      <p:cxnSp>
        <p:nvCxnSpPr>
          <p:cNvPr id="608" name="Google Shape;608;p11"/>
          <p:cNvCxnSpPr>
            <a:stCxn id="589" idx="0"/>
            <a:endCxn id="576" idx="4"/>
          </p:cNvCxnSpPr>
          <p:nvPr/>
        </p:nvCxnSpPr>
        <p:spPr>
          <a:xfrm rot="10800000">
            <a:off x="5467500" y="2873794"/>
            <a:ext cx="1542900" cy="1295400"/>
          </a:xfrm>
          <a:prstGeom prst="straightConnector1">
            <a:avLst/>
          </a:prstGeom>
          <a:noFill/>
          <a:ln w="9525" cap="flat" cmpd="sng">
            <a:solidFill>
              <a:srgbClr val="000000"/>
            </a:solidFill>
            <a:prstDash val="solid"/>
            <a:round/>
            <a:headEnd type="none" w="sm" len="sm"/>
            <a:tailEnd type="none" w="sm" len="sm"/>
          </a:ln>
        </p:spPr>
      </p:cxnSp>
      <p:cxnSp>
        <p:nvCxnSpPr>
          <p:cNvPr id="609" name="Google Shape;609;p11"/>
          <p:cNvCxnSpPr>
            <a:stCxn id="586" idx="0"/>
            <a:endCxn id="577" idx="4"/>
          </p:cNvCxnSpPr>
          <p:nvPr/>
        </p:nvCxnSpPr>
        <p:spPr>
          <a:xfrm rot="10800000" flipH="1">
            <a:off x="5257800" y="2873794"/>
            <a:ext cx="1104900" cy="1295400"/>
          </a:xfrm>
          <a:prstGeom prst="straightConnector1">
            <a:avLst/>
          </a:prstGeom>
          <a:noFill/>
          <a:ln w="9525" cap="flat" cmpd="sng">
            <a:solidFill>
              <a:srgbClr val="000000"/>
            </a:solidFill>
            <a:prstDash val="solid"/>
            <a:round/>
            <a:headEnd type="none" w="sm" len="sm"/>
            <a:tailEnd type="none" w="sm" len="sm"/>
          </a:ln>
        </p:spPr>
      </p:cxnSp>
      <p:cxnSp>
        <p:nvCxnSpPr>
          <p:cNvPr id="610" name="Google Shape;610;p11"/>
          <p:cNvCxnSpPr>
            <a:stCxn id="589" idx="0"/>
            <a:endCxn id="577" idx="4"/>
          </p:cNvCxnSpPr>
          <p:nvPr/>
        </p:nvCxnSpPr>
        <p:spPr>
          <a:xfrm rot="10800000">
            <a:off x="6362700" y="2873794"/>
            <a:ext cx="647700" cy="1295400"/>
          </a:xfrm>
          <a:prstGeom prst="straightConnector1">
            <a:avLst/>
          </a:prstGeom>
          <a:noFill/>
          <a:ln w="9525" cap="flat" cmpd="sng">
            <a:solidFill>
              <a:srgbClr val="000000"/>
            </a:solidFill>
            <a:prstDash val="solid"/>
            <a:round/>
            <a:headEnd type="none" w="sm" len="sm"/>
            <a:tailEnd type="none" w="sm" len="sm"/>
          </a:ln>
        </p:spPr>
      </p:cxnSp>
      <p:cxnSp>
        <p:nvCxnSpPr>
          <p:cNvPr id="611" name="Google Shape;611;p11"/>
          <p:cNvCxnSpPr>
            <a:stCxn id="568" idx="4"/>
            <a:endCxn id="574" idx="0"/>
          </p:cNvCxnSpPr>
          <p:nvPr/>
        </p:nvCxnSpPr>
        <p:spPr>
          <a:xfrm flipH="1">
            <a:off x="3676560" y="1349794"/>
            <a:ext cx="461100" cy="990600"/>
          </a:xfrm>
          <a:prstGeom prst="straightConnector1">
            <a:avLst/>
          </a:prstGeom>
          <a:noFill/>
          <a:ln w="9525" cap="flat" cmpd="sng">
            <a:solidFill>
              <a:srgbClr val="000000"/>
            </a:solidFill>
            <a:prstDash val="solid"/>
            <a:round/>
            <a:headEnd type="none" w="sm" len="sm"/>
            <a:tailEnd type="none" w="sm" len="sm"/>
          </a:ln>
        </p:spPr>
      </p:cxnSp>
      <p:cxnSp>
        <p:nvCxnSpPr>
          <p:cNvPr id="612" name="Google Shape;612;p11"/>
          <p:cNvCxnSpPr>
            <a:stCxn id="568" idx="4"/>
            <a:endCxn id="576" idx="0"/>
          </p:cNvCxnSpPr>
          <p:nvPr/>
        </p:nvCxnSpPr>
        <p:spPr>
          <a:xfrm>
            <a:off x="4137660" y="1349794"/>
            <a:ext cx="1329600" cy="990600"/>
          </a:xfrm>
          <a:prstGeom prst="straightConnector1">
            <a:avLst/>
          </a:prstGeom>
          <a:noFill/>
          <a:ln w="9525" cap="flat" cmpd="sng">
            <a:solidFill>
              <a:srgbClr val="000000"/>
            </a:solidFill>
            <a:prstDash val="solid"/>
            <a:round/>
            <a:headEnd type="none" w="sm" len="sm"/>
            <a:tailEnd type="none" w="sm" len="sm"/>
          </a:ln>
        </p:spPr>
      </p:cxnSp>
      <p:cxnSp>
        <p:nvCxnSpPr>
          <p:cNvPr id="613" name="Google Shape;613;p11"/>
          <p:cNvCxnSpPr>
            <a:stCxn id="571" idx="4"/>
            <a:endCxn id="576" idx="0"/>
          </p:cNvCxnSpPr>
          <p:nvPr/>
        </p:nvCxnSpPr>
        <p:spPr>
          <a:xfrm flipH="1">
            <a:off x="5467500" y="1349794"/>
            <a:ext cx="1276200" cy="990600"/>
          </a:xfrm>
          <a:prstGeom prst="straightConnector1">
            <a:avLst/>
          </a:prstGeom>
          <a:noFill/>
          <a:ln w="9525" cap="flat" cmpd="sng">
            <a:solidFill>
              <a:srgbClr val="000000"/>
            </a:solidFill>
            <a:prstDash val="solid"/>
            <a:round/>
            <a:headEnd type="none" w="sm" len="sm"/>
            <a:tailEnd type="none" w="sm" len="sm"/>
          </a:ln>
        </p:spPr>
      </p:cxnSp>
      <p:cxnSp>
        <p:nvCxnSpPr>
          <p:cNvPr id="614" name="Google Shape;614;p11"/>
          <p:cNvCxnSpPr>
            <a:stCxn id="569" idx="4"/>
            <a:endCxn id="574" idx="0"/>
          </p:cNvCxnSpPr>
          <p:nvPr/>
        </p:nvCxnSpPr>
        <p:spPr>
          <a:xfrm flipH="1">
            <a:off x="3676740" y="1349794"/>
            <a:ext cx="1329600" cy="990600"/>
          </a:xfrm>
          <a:prstGeom prst="straightConnector1">
            <a:avLst/>
          </a:prstGeom>
          <a:noFill/>
          <a:ln w="9525" cap="flat" cmpd="sng">
            <a:solidFill>
              <a:srgbClr val="000000"/>
            </a:solidFill>
            <a:prstDash val="solid"/>
            <a:round/>
            <a:headEnd type="none" w="sm" len="sm"/>
            <a:tailEnd type="none" w="sm" len="sm"/>
          </a:ln>
        </p:spPr>
      </p:cxnSp>
      <p:cxnSp>
        <p:nvCxnSpPr>
          <p:cNvPr id="615" name="Google Shape;615;p11"/>
          <p:cNvCxnSpPr>
            <a:stCxn id="569" idx="4"/>
            <a:endCxn id="576" idx="0"/>
          </p:cNvCxnSpPr>
          <p:nvPr/>
        </p:nvCxnSpPr>
        <p:spPr>
          <a:xfrm>
            <a:off x="5006340" y="1349794"/>
            <a:ext cx="461100" cy="990600"/>
          </a:xfrm>
          <a:prstGeom prst="straightConnector1">
            <a:avLst/>
          </a:prstGeom>
          <a:noFill/>
          <a:ln w="9525" cap="flat" cmpd="sng">
            <a:solidFill>
              <a:srgbClr val="000000"/>
            </a:solidFill>
            <a:prstDash val="solid"/>
            <a:round/>
            <a:headEnd type="none" w="sm" len="sm"/>
            <a:tailEnd type="none" w="sm" len="sm"/>
          </a:ln>
        </p:spPr>
      </p:cxnSp>
      <p:cxnSp>
        <p:nvCxnSpPr>
          <p:cNvPr id="616" name="Google Shape;616;p11"/>
          <p:cNvCxnSpPr>
            <a:stCxn id="570" idx="4"/>
            <a:endCxn id="574" idx="0"/>
          </p:cNvCxnSpPr>
          <p:nvPr/>
        </p:nvCxnSpPr>
        <p:spPr>
          <a:xfrm flipH="1">
            <a:off x="3676620" y="1349794"/>
            <a:ext cx="2198400" cy="990600"/>
          </a:xfrm>
          <a:prstGeom prst="straightConnector1">
            <a:avLst/>
          </a:prstGeom>
          <a:noFill/>
          <a:ln w="9525" cap="flat" cmpd="sng">
            <a:solidFill>
              <a:srgbClr val="000000"/>
            </a:solidFill>
            <a:prstDash val="solid"/>
            <a:round/>
            <a:headEnd type="none" w="sm" len="sm"/>
            <a:tailEnd type="none" w="sm" len="sm"/>
          </a:ln>
        </p:spPr>
      </p:cxnSp>
      <p:cxnSp>
        <p:nvCxnSpPr>
          <p:cNvPr id="617" name="Google Shape;617;p11"/>
          <p:cNvCxnSpPr>
            <a:stCxn id="570" idx="4"/>
            <a:endCxn id="575" idx="0"/>
          </p:cNvCxnSpPr>
          <p:nvPr/>
        </p:nvCxnSpPr>
        <p:spPr>
          <a:xfrm flipH="1">
            <a:off x="4572120" y="1349794"/>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618" name="Google Shape;618;p11"/>
          <p:cNvCxnSpPr>
            <a:stCxn id="570" idx="4"/>
            <a:endCxn id="576" idx="0"/>
          </p:cNvCxnSpPr>
          <p:nvPr/>
        </p:nvCxnSpPr>
        <p:spPr>
          <a:xfrm flipH="1">
            <a:off x="5467320" y="1349794"/>
            <a:ext cx="407700" cy="990600"/>
          </a:xfrm>
          <a:prstGeom prst="straightConnector1">
            <a:avLst/>
          </a:prstGeom>
          <a:noFill/>
          <a:ln w="9525" cap="flat" cmpd="sng">
            <a:solidFill>
              <a:srgbClr val="000000"/>
            </a:solidFill>
            <a:prstDash val="solid"/>
            <a:round/>
            <a:headEnd type="none" w="sm" len="sm"/>
            <a:tailEnd type="none" w="sm" len="sm"/>
          </a:ln>
        </p:spPr>
      </p:cxnSp>
      <p:sp>
        <p:nvSpPr>
          <p:cNvPr id="619" name="Google Shape;619;p11"/>
          <p:cNvSpPr txBox="1"/>
          <p:nvPr/>
        </p:nvSpPr>
        <p:spPr>
          <a:xfrm>
            <a:off x="2329546" y="4819962"/>
            <a:ext cx="7585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ONSETS</a:t>
            </a:r>
            <a:endParaRPr/>
          </a:p>
        </p:txBody>
      </p:sp>
      <p:sp>
        <p:nvSpPr>
          <p:cNvPr id="620" name="Google Shape;620;p11"/>
          <p:cNvSpPr txBox="1"/>
          <p:nvPr/>
        </p:nvSpPr>
        <p:spPr>
          <a:xfrm>
            <a:off x="5148172" y="4819960"/>
            <a:ext cx="8114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VOWELS</a:t>
            </a:r>
            <a:endParaRPr/>
          </a:p>
        </p:txBody>
      </p:sp>
      <p:sp>
        <p:nvSpPr>
          <p:cNvPr id="621" name="Google Shape;621;p11"/>
          <p:cNvSpPr txBox="1"/>
          <p:nvPr/>
        </p:nvSpPr>
        <p:spPr>
          <a:xfrm>
            <a:off x="6938895" y="4819961"/>
            <a:ext cx="69602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CODAS</a:t>
            </a:r>
            <a:endParaRPr/>
          </a:p>
        </p:txBody>
      </p:sp>
      <p:sp>
        <p:nvSpPr>
          <p:cNvPr id="622" name="Google Shape;622;p11"/>
          <p:cNvSpPr txBox="1"/>
          <p:nvPr/>
        </p:nvSpPr>
        <p:spPr>
          <a:xfrm>
            <a:off x="128166" y="929245"/>
            <a:ext cx="1039067"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SEMANTICS</a:t>
            </a:r>
            <a:endParaRPr/>
          </a:p>
        </p:txBody>
      </p:sp>
      <p:sp>
        <p:nvSpPr>
          <p:cNvPr id="623" name="Google Shape;623;p11"/>
          <p:cNvSpPr txBox="1"/>
          <p:nvPr/>
        </p:nvSpPr>
        <p:spPr>
          <a:xfrm>
            <a:off x="186357" y="2453245"/>
            <a:ext cx="75373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WORDS</a:t>
            </a:r>
            <a:endParaRPr/>
          </a:p>
        </p:txBody>
      </p:sp>
      <p:sp>
        <p:nvSpPr>
          <p:cNvPr id="624" name="Google Shape;624;p11"/>
          <p:cNvSpPr txBox="1"/>
          <p:nvPr/>
        </p:nvSpPr>
        <p:spPr>
          <a:xfrm>
            <a:off x="45292" y="4290898"/>
            <a:ext cx="103586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PHONEMES</a:t>
            </a:r>
            <a:endParaRPr/>
          </a:p>
        </p:txBody>
      </p:sp>
      <p:sp>
        <p:nvSpPr>
          <p:cNvPr id="625" name="Google Shape;625;p11"/>
          <p:cNvSpPr txBox="1"/>
          <p:nvPr/>
        </p:nvSpPr>
        <p:spPr>
          <a:xfrm>
            <a:off x="1226392" y="98890"/>
            <a:ext cx="6736508" cy="64633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800" b="1" i="0" u="none" strike="noStrike" cap="none">
                <a:solidFill>
                  <a:srgbClr val="000000"/>
                </a:solidFill>
                <a:latin typeface="Calibri"/>
                <a:ea typeface="Calibri"/>
                <a:cs typeface="Calibri"/>
                <a:sym typeface="Calibri"/>
              </a:rPr>
              <a:t>After repeating a given number of times, the most activated phonemes are selected and linked to their metrical frame</a:t>
            </a:r>
            <a:endParaRPr/>
          </a:p>
        </p:txBody>
      </p:sp>
      <p:pic>
        <p:nvPicPr>
          <p:cNvPr id="626" name="Google Shape;626;p11" descr="C:\My Documents\My Pictures\PNT-cat.jpg"/>
          <p:cNvPicPr preferRelativeResize="0"/>
          <p:nvPr/>
        </p:nvPicPr>
        <p:blipFill rotWithShape="1">
          <a:blip r:embed="rId5">
            <a:alphaModFix/>
          </a:blip>
          <a:srcRect l="-1083" t="4333" b="10667"/>
          <a:stretch/>
        </p:blipFill>
        <p:spPr>
          <a:xfrm>
            <a:off x="7739886" y="610438"/>
            <a:ext cx="1039067" cy="833418"/>
          </a:xfrm>
          <a:prstGeom prst="rect">
            <a:avLst/>
          </a:prstGeom>
          <a:noFill/>
          <a:ln>
            <a:noFill/>
          </a:ln>
        </p:spPr>
      </p:pic>
      <p:sp>
        <p:nvSpPr>
          <p:cNvPr id="627" name="Google Shape;627;p11"/>
          <p:cNvSpPr txBox="1"/>
          <p:nvPr/>
        </p:nvSpPr>
        <p:spPr>
          <a:xfrm>
            <a:off x="7424289" y="1443856"/>
            <a:ext cx="165984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chemeClr val="dk2"/>
                </a:solidFill>
                <a:latin typeface="Calibri"/>
                <a:ea typeface="Calibri"/>
                <a:cs typeface="Calibri"/>
                <a:sym typeface="Calibri"/>
              </a:rPr>
              <a:t>“Name this picture”</a:t>
            </a:r>
            <a:endParaRPr/>
          </a:p>
        </p:txBody>
      </p:sp>
      <p:sp>
        <p:nvSpPr>
          <p:cNvPr id="628" name="Google Shape;628;p11"/>
          <p:cNvSpPr txBox="1"/>
          <p:nvPr/>
        </p:nvSpPr>
        <p:spPr>
          <a:xfrm>
            <a:off x="91817" y="83785"/>
            <a:ext cx="1333501" cy="646331"/>
          </a:xfrm>
          <a:prstGeom prst="rect">
            <a:avLst/>
          </a:prstGeom>
          <a:solidFill>
            <a:srgbClr val="DDDDDD"/>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Calibri"/>
                <a:ea typeface="Calibri"/>
                <a:cs typeface="Calibri"/>
                <a:sym typeface="Calibri"/>
              </a:rPr>
              <a:t>Step 2:</a:t>
            </a:r>
            <a:endParaRPr/>
          </a:p>
          <a:p>
            <a:pPr marL="0" marR="0" lvl="0" indent="0" algn="ctr" rtl="0">
              <a:lnSpc>
                <a:spcPct val="100000"/>
              </a:lnSpc>
              <a:spcBef>
                <a:spcPts val="0"/>
              </a:spcBef>
              <a:spcAft>
                <a:spcPts val="0"/>
              </a:spcAft>
              <a:buNone/>
            </a:pPr>
            <a:r>
              <a:rPr lang="en-US" sz="1200" b="0" i="0" u="none" strike="noStrike" cap="none">
                <a:solidFill>
                  <a:srgbClr val="000000"/>
                </a:solidFill>
                <a:latin typeface="Calibri"/>
                <a:ea typeface="Calibri"/>
                <a:cs typeface="Calibri"/>
                <a:sym typeface="Calibri"/>
              </a:rPr>
              <a:t>Phonological processing</a:t>
            </a:r>
            <a:endParaRPr/>
          </a:p>
        </p:txBody>
      </p:sp>
      <p:sp>
        <p:nvSpPr>
          <p:cNvPr id="629" name="Google Shape;629;p11"/>
          <p:cNvSpPr txBox="1"/>
          <p:nvPr/>
        </p:nvSpPr>
        <p:spPr>
          <a:xfrm>
            <a:off x="7762162" y="2001167"/>
            <a:ext cx="74411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Syllable</a:t>
            </a:r>
            <a:endParaRPr/>
          </a:p>
        </p:txBody>
      </p:sp>
      <p:cxnSp>
        <p:nvCxnSpPr>
          <p:cNvPr id="630" name="Google Shape;630;p11"/>
          <p:cNvCxnSpPr>
            <a:stCxn id="631" idx="0"/>
            <a:endCxn id="629" idx="2"/>
          </p:cNvCxnSpPr>
          <p:nvPr/>
        </p:nvCxnSpPr>
        <p:spPr>
          <a:xfrm rot="10800000" flipH="1">
            <a:off x="7709413" y="2308867"/>
            <a:ext cx="424800" cy="860700"/>
          </a:xfrm>
          <a:prstGeom prst="straightConnector1">
            <a:avLst/>
          </a:prstGeom>
          <a:noFill/>
          <a:ln w="9525" cap="flat" cmpd="sng">
            <a:solidFill>
              <a:srgbClr val="000000"/>
            </a:solidFill>
            <a:prstDash val="solid"/>
            <a:round/>
            <a:headEnd type="none" w="sm" len="sm"/>
            <a:tailEnd type="none" w="sm" len="sm"/>
          </a:ln>
        </p:spPr>
      </p:cxnSp>
      <p:grpSp>
        <p:nvGrpSpPr>
          <p:cNvPr id="632" name="Google Shape;632;p11"/>
          <p:cNvGrpSpPr/>
          <p:nvPr/>
        </p:nvGrpSpPr>
        <p:grpSpPr>
          <a:xfrm>
            <a:off x="7510480" y="3169567"/>
            <a:ext cx="1366024" cy="307777"/>
            <a:chOff x="7315200" y="4724400"/>
            <a:chExt cx="1366024" cy="307777"/>
          </a:xfrm>
        </p:grpSpPr>
        <p:sp>
          <p:nvSpPr>
            <p:cNvPr id="631" name="Google Shape;631;p11"/>
            <p:cNvSpPr txBox="1"/>
            <p:nvPr/>
          </p:nvSpPr>
          <p:spPr>
            <a:xfrm>
              <a:off x="7315200" y="4724400"/>
              <a:ext cx="397866"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On</a:t>
              </a:r>
              <a:endParaRPr/>
            </a:p>
          </p:txBody>
        </p:sp>
        <p:sp>
          <p:nvSpPr>
            <p:cNvPr id="633" name="Google Shape;633;p11"/>
            <p:cNvSpPr txBox="1"/>
            <p:nvPr/>
          </p:nvSpPr>
          <p:spPr>
            <a:xfrm>
              <a:off x="7825384" y="4724400"/>
              <a:ext cx="381836"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Vo</a:t>
              </a:r>
              <a:endParaRPr/>
            </a:p>
          </p:txBody>
        </p:sp>
        <p:sp>
          <p:nvSpPr>
            <p:cNvPr id="634" name="Google Shape;634;p11"/>
            <p:cNvSpPr txBox="1"/>
            <p:nvPr/>
          </p:nvSpPr>
          <p:spPr>
            <a:xfrm>
              <a:off x="8305800" y="4724400"/>
              <a:ext cx="37542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Co</a:t>
              </a:r>
              <a:endParaRPr/>
            </a:p>
          </p:txBody>
        </p:sp>
      </p:grpSp>
      <p:cxnSp>
        <p:nvCxnSpPr>
          <p:cNvPr id="635" name="Google Shape;635;p11"/>
          <p:cNvCxnSpPr>
            <a:stCxn id="634" idx="0"/>
            <a:endCxn id="629" idx="2"/>
          </p:cNvCxnSpPr>
          <p:nvPr/>
        </p:nvCxnSpPr>
        <p:spPr>
          <a:xfrm rot="10800000">
            <a:off x="8134092" y="2308867"/>
            <a:ext cx="554700" cy="860700"/>
          </a:xfrm>
          <a:prstGeom prst="straightConnector1">
            <a:avLst/>
          </a:prstGeom>
          <a:noFill/>
          <a:ln w="9525" cap="flat" cmpd="sng">
            <a:solidFill>
              <a:srgbClr val="000000"/>
            </a:solidFill>
            <a:prstDash val="solid"/>
            <a:round/>
            <a:headEnd type="none" w="sm" len="sm"/>
            <a:tailEnd type="none" w="sm" len="sm"/>
          </a:ln>
        </p:spPr>
      </p:cxnSp>
      <p:cxnSp>
        <p:nvCxnSpPr>
          <p:cNvPr id="636" name="Google Shape;636;p11"/>
          <p:cNvCxnSpPr/>
          <p:nvPr/>
        </p:nvCxnSpPr>
        <p:spPr>
          <a:xfrm rot="10800000" flipH="1">
            <a:off x="8200696" y="2734139"/>
            <a:ext cx="213298" cy="457200"/>
          </a:xfrm>
          <a:prstGeom prst="straightConnector1">
            <a:avLst/>
          </a:prstGeom>
          <a:noFill/>
          <a:ln w="9525" cap="flat" cmpd="sng">
            <a:solidFill>
              <a:srgbClr val="000000"/>
            </a:solidFill>
            <a:prstDash val="solid"/>
            <a:round/>
            <a:headEnd type="none" w="sm" len="sm"/>
            <a:tailEnd type="none" w="sm" len="sm"/>
          </a:ln>
        </p:spPr>
      </p:cxnSp>
      <p:cxnSp>
        <p:nvCxnSpPr>
          <p:cNvPr id="637" name="Google Shape;637;p11"/>
          <p:cNvCxnSpPr>
            <a:stCxn id="583" idx="0"/>
            <a:endCxn id="631" idx="2"/>
          </p:cNvCxnSpPr>
          <p:nvPr/>
        </p:nvCxnSpPr>
        <p:spPr>
          <a:xfrm rot="10800000" flipH="1">
            <a:off x="3505200" y="3477394"/>
            <a:ext cx="4204200" cy="691800"/>
          </a:xfrm>
          <a:prstGeom prst="straightConnector1">
            <a:avLst/>
          </a:prstGeom>
          <a:noFill/>
          <a:ln w="28575" cap="flat" cmpd="sng">
            <a:solidFill>
              <a:srgbClr val="00B050"/>
            </a:solidFill>
            <a:prstDash val="solid"/>
            <a:round/>
            <a:headEnd type="none" w="sm" len="sm"/>
            <a:tailEnd type="triangle" w="med" len="med"/>
          </a:ln>
        </p:spPr>
      </p:cxnSp>
      <p:cxnSp>
        <p:nvCxnSpPr>
          <p:cNvPr id="638" name="Google Shape;638;p11"/>
          <p:cNvCxnSpPr>
            <a:stCxn id="586" idx="0"/>
            <a:endCxn id="633" idx="2"/>
          </p:cNvCxnSpPr>
          <p:nvPr/>
        </p:nvCxnSpPr>
        <p:spPr>
          <a:xfrm rot="10800000" flipH="1">
            <a:off x="5257800" y="3477394"/>
            <a:ext cx="2953800" cy="691800"/>
          </a:xfrm>
          <a:prstGeom prst="straightConnector1">
            <a:avLst/>
          </a:prstGeom>
          <a:noFill/>
          <a:ln w="28575" cap="flat" cmpd="sng">
            <a:solidFill>
              <a:srgbClr val="00B050"/>
            </a:solidFill>
            <a:prstDash val="solid"/>
            <a:round/>
            <a:headEnd type="none" w="sm" len="sm"/>
            <a:tailEnd type="triangle" w="med" len="med"/>
          </a:ln>
        </p:spPr>
      </p:cxnSp>
      <p:cxnSp>
        <p:nvCxnSpPr>
          <p:cNvPr id="639" name="Google Shape;639;p11"/>
          <p:cNvCxnSpPr>
            <a:stCxn id="589" idx="0"/>
            <a:endCxn id="634" idx="2"/>
          </p:cNvCxnSpPr>
          <p:nvPr/>
        </p:nvCxnSpPr>
        <p:spPr>
          <a:xfrm rot="10800000" flipH="1">
            <a:off x="7010400" y="3477394"/>
            <a:ext cx="1678500" cy="691800"/>
          </a:xfrm>
          <a:prstGeom prst="straightConnector1">
            <a:avLst/>
          </a:prstGeom>
          <a:noFill/>
          <a:ln w="28575" cap="flat" cmpd="sng">
            <a:solidFill>
              <a:srgbClr val="00B050"/>
            </a:solidFill>
            <a:prstDash val="solid"/>
            <a:round/>
            <a:headEnd type="none" w="sm" len="sm"/>
            <a:tailEnd type="triangle" w="med" len="med"/>
          </a:ln>
        </p:spPr>
      </p:cxnSp>
      <p:pic>
        <p:nvPicPr>
          <p:cNvPr id="2" name="Audio 1">
            <a:hlinkClick r:id="" action="ppaction://media"/>
            <a:extLst>
              <a:ext uri="{FF2B5EF4-FFF2-40B4-BE49-F238E27FC236}">
                <a16:creationId xmlns:a16="http://schemas.microsoft.com/office/drawing/2014/main" id="{0FCA6F68-D357-2341-8910-3225F4A20F57}"/>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9605"/>
    </mc:Choice>
    <mc:Fallback>
      <p:transition spd="slow" advTm="196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643"/>
        <p:cNvGrpSpPr/>
        <p:nvPr/>
      </p:nvGrpSpPr>
      <p:grpSpPr>
        <a:xfrm>
          <a:off x="0" y="0"/>
          <a:ext cx="0" cy="0"/>
          <a:chOff x="0" y="0"/>
          <a:chExt cx="0" cy="0"/>
        </a:xfrm>
      </p:grpSpPr>
      <p:sp>
        <p:nvSpPr>
          <p:cNvPr id="644" name="Google Shape;644;p12"/>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lt1"/>
              </a:buClr>
              <a:buSzPts val="3600"/>
              <a:buNone/>
            </a:pPr>
            <a:r>
              <a:rPr lang="en-US"/>
              <a:t>Lexical or real-word</a:t>
            </a:r>
            <a:br>
              <a:rPr lang="en-US"/>
            </a:br>
            <a:r>
              <a:rPr lang="en-US"/>
              <a:t>paraphasias</a:t>
            </a:r>
            <a:endParaRPr/>
          </a:p>
        </p:txBody>
      </p:sp>
      <p:pic>
        <p:nvPicPr>
          <p:cNvPr id="2" name="Audio 1">
            <a:hlinkClick r:id="" action="ppaction://media"/>
            <a:extLst>
              <a:ext uri="{FF2B5EF4-FFF2-40B4-BE49-F238E27FC236}">
                <a16:creationId xmlns:a16="http://schemas.microsoft.com/office/drawing/2014/main" id="{2F60531C-7A04-9B48-A981-44D1CA1E38A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7799"/>
    </mc:Choice>
    <mc:Fallback>
      <p:transition spd="slow" advTm="3779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48"/>
        <p:cNvGrpSpPr/>
        <p:nvPr/>
      </p:nvGrpSpPr>
      <p:grpSpPr>
        <a:xfrm>
          <a:off x="0" y="0"/>
          <a:ext cx="0" cy="0"/>
          <a:chOff x="0" y="0"/>
          <a:chExt cx="0" cy="0"/>
        </a:xfrm>
      </p:grpSpPr>
      <p:grpSp>
        <p:nvGrpSpPr>
          <p:cNvPr id="649" name="Google Shape;649;p13"/>
          <p:cNvGrpSpPr/>
          <p:nvPr/>
        </p:nvGrpSpPr>
        <p:grpSpPr>
          <a:xfrm>
            <a:off x="2242460" y="849088"/>
            <a:ext cx="4876800" cy="533400"/>
            <a:chOff x="2133600" y="2286000"/>
            <a:chExt cx="4876800" cy="533400"/>
          </a:xfrm>
        </p:grpSpPr>
        <p:sp>
          <p:nvSpPr>
            <p:cNvPr id="650" name="Google Shape;650;p13"/>
            <p:cNvSpPr/>
            <p:nvPr/>
          </p:nvSpPr>
          <p:spPr>
            <a:xfrm>
              <a:off x="2133600" y="2286000"/>
              <a:ext cx="533400" cy="533400"/>
            </a:xfrm>
            <a:prstGeom prst="ellipse">
              <a:avLst/>
            </a:prstGeom>
            <a:solidFill>
              <a:schemeClr val="dk1">
                <a:alpha val="10980"/>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651" name="Google Shape;651;p13"/>
            <p:cNvSpPr/>
            <p:nvPr/>
          </p:nvSpPr>
          <p:spPr>
            <a:xfrm>
              <a:off x="300228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652" name="Google Shape;652;p13"/>
            <p:cNvSpPr/>
            <p:nvPr/>
          </p:nvSpPr>
          <p:spPr>
            <a:xfrm>
              <a:off x="387096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653" name="Google Shape;653;p13"/>
            <p:cNvSpPr/>
            <p:nvPr/>
          </p:nvSpPr>
          <p:spPr>
            <a:xfrm>
              <a:off x="473964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654" name="Google Shape;654;p13"/>
            <p:cNvSpPr/>
            <p:nvPr/>
          </p:nvSpPr>
          <p:spPr>
            <a:xfrm>
              <a:off x="560832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655" name="Google Shape;655;p13"/>
            <p:cNvSpPr/>
            <p:nvPr/>
          </p:nvSpPr>
          <p:spPr>
            <a:xfrm>
              <a:off x="6477000" y="2286000"/>
              <a:ext cx="533400" cy="533400"/>
            </a:xfrm>
            <a:prstGeom prst="ellipse">
              <a:avLst/>
            </a:prstGeom>
            <a:solidFill>
              <a:schemeClr val="dk1">
                <a:alpha val="10980"/>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nvGrpSpPr>
          <p:cNvPr id="656" name="Google Shape;656;p13"/>
          <p:cNvGrpSpPr/>
          <p:nvPr/>
        </p:nvGrpSpPr>
        <p:grpSpPr>
          <a:xfrm>
            <a:off x="2623460" y="2373088"/>
            <a:ext cx="4114800" cy="533400"/>
            <a:chOff x="2514600" y="2286000"/>
            <a:chExt cx="4114800" cy="533400"/>
          </a:xfrm>
        </p:grpSpPr>
        <p:sp>
          <p:nvSpPr>
            <p:cNvPr id="657" name="Google Shape;657;p13"/>
            <p:cNvSpPr/>
            <p:nvPr/>
          </p:nvSpPr>
          <p:spPr>
            <a:xfrm>
              <a:off x="2514600" y="2286000"/>
              <a:ext cx="533400" cy="533400"/>
            </a:xfrm>
            <a:prstGeom prst="ellipse">
              <a:avLst/>
            </a:prstGeom>
            <a:solidFill>
              <a:schemeClr val="dk1">
                <a:alpha val="9803"/>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LOG</a:t>
              </a:r>
              <a:endParaRPr dirty="0"/>
            </a:p>
          </p:txBody>
        </p:sp>
        <p:sp>
          <p:nvSpPr>
            <p:cNvPr id="658" name="Google Shape;658;p13"/>
            <p:cNvSpPr/>
            <p:nvPr/>
          </p:nvSpPr>
          <p:spPr>
            <a:xfrm>
              <a:off x="3409950" y="2286000"/>
              <a:ext cx="533400" cy="533400"/>
            </a:xfrm>
            <a:prstGeom prst="ellipse">
              <a:avLst/>
            </a:prstGeom>
            <a:solidFill>
              <a:schemeClr val="dk1">
                <a:alpha val="22745"/>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DOG</a:t>
              </a:r>
              <a:endParaRPr sz="1300" dirty="0"/>
            </a:p>
          </p:txBody>
        </p:sp>
        <p:sp>
          <p:nvSpPr>
            <p:cNvPr id="659" name="Google Shape;659;p13"/>
            <p:cNvSpPr/>
            <p:nvPr/>
          </p:nvSpPr>
          <p:spPr>
            <a:xfrm>
              <a:off x="4305300" y="2286000"/>
              <a:ext cx="533400" cy="533400"/>
            </a:xfrm>
            <a:prstGeom prst="ellipse">
              <a:avLst/>
            </a:prstGeom>
            <a:solidFill>
              <a:schemeClr val="dk1">
                <a:alpha val="93725"/>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CAT</a:t>
              </a:r>
              <a:endParaRPr dirty="0"/>
            </a:p>
          </p:txBody>
        </p:sp>
        <p:sp>
          <p:nvSpPr>
            <p:cNvPr id="660" name="Google Shape;660;p13"/>
            <p:cNvSpPr/>
            <p:nvPr/>
          </p:nvSpPr>
          <p:spPr>
            <a:xfrm>
              <a:off x="5200650" y="2286000"/>
              <a:ext cx="533400" cy="533400"/>
            </a:xfrm>
            <a:prstGeom prst="ellipse">
              <a:avLst/>
            </a:prstGeom>
            <a:solidFill>
              <a:srgbClr val="FF0000"/>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RAT</a:t>
              </a:r>
              <a:endParaRPr dirty="0"/>
            </a:p>
          </p:txBody>
        </p:sp>
        <p:sp>
          <p:nvSpPr>
            <p:cNvPr id="661" name="Google Shape;661;p13"/>
            <p:cNvSpPr/>
            <p:nvPr/>
          </p:nvSpPr>
          <p:spPr>
            <a:xfrm>
              <a:off x="6096000" y="2286000"/>
              <a:ext cx="533400" cy="533400"/>
            </a:xfrm>
            <a:prstGeom prst="ellipse">
              <a:avLst/>
            </a:prstGeom>
            <a:solidFill>
              <a:schemeClr val="dk1">
                <a:alpha val="22745"/>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MAT</a:t>
              </a:r>
              <a:endParaRPr dirty="0"/>
            </a:p>
          </p:txBody>
        </p:sp>
      </p:grpSp>
      <p:grpSp>
        <p:nvGrpSpPr>
          <p:cNvPr id="662" name="Google Shape;662;p13"/>
          <p:cNvGrpSpPr/>
          <p:nvPr/>
        </p:nvGrpSpPr>
        <p:grpSpPr>
          <a:xfrm>
            <a:off x="1289960" y="4201888"/>
            <a:ext cx="6781800" cy="533400"/>
            <a:chOff x="1219200" y="5486400"/>
            <a:chExt cx="6781800" cy="533400"/>
          </a:xfrm>
        </p:grpSpPr>
        <p:grpSp>
          <p:nvGrpSpPr>
            <p:cNvPr id="663" name="Google Shape;663;p13"/>
            <p:cNvGrpSpPr/>
            <p:nvPr/>
          </p:nvGrpSpPr>
          <p:grpSpPr>
            <a:xfrm>
              <a:off x="1219200" y="5486400"/>
              <a:ext cx="3276600" cy="533400"/>
              <a:chOff x="762000" y="5486400"/>
              <a:chExt cx="3276600" cy="533400"/>
            </a:xfrm>
          </p:grpSpPr>
          <p:sp>
            <p:nvSpPr>
              <p:cNvPr id="664" name="Google Shape;664;p13"/>
              <p:cNvSpPr/>
              <p:nvPr/>
            </p:nvSpPr>
            <p:spPr>
              <a:xfrm>
                <a:off x="7620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l</a:t>
                </a:r>
                <a:endParaRPr/>
              </a:p>
            </p:txBody>
          </p:sp>
          <p:sp>
            <p:nvSpPr>
              <p:cNvPr id="665" name="Google Shape;665;p13"/>
              <p:cNvSpPr/>
              <p:nvPr/>
            </p:nvSpPr>
            <p:spPr>
              <a:xfrm>
                <a:off x="14478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r</a:t>
                </a:r>
                <a:endParaRPr/>
              </a:p>
            </p:txBody>
          </p:sp>
          <p:sp>
            <p:nvSpPr>
              <p:cNvPr id="666" name="Google Shape;666;p13"/>
              <p:cNvSpPr/>
              <p:nvPr/>
            </p:nvSpPr>
            <p:spPr>
              <a:xfrm>
                <a:off x="21336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d</a:t>
                </a:r>
                <a:endParaRPr/>
              </a:p>
            </p:txBody>
          </p:sp>
          <p:sp>
            <p:nvSpPr>
              <p:cNvPr id="667" name="Google Shape;667;p13"/>
              <p:cNvSpPr/>
              <p:nvPr/>
            </p:nvSpPr>
            <p:spPr>
              <a:xfrm>
                <a:off x="2819400" y="5486400"/>
                <a:ext cx="533400" cy="533400"/>
              </a:xfrm>
              <a:prstGeom prst="ellipse">
                <a:avLst/>
              </a:prstGeom>
              <a:solidFill>
                <a:schemeClr val="dk1">
                  <a:alpha val="80784"/>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k</a:t>
                </a:r>
                <a:endParaRPr/>
              </a:p>
            </p:txBody>
          </p:sp>
          <p:sp>
            <p:nvSpPr>
              <p:cNvPr id="668" name="Google Shape;668;p13"/>
              <p:cNvSpPr/>
              <p:nvPr/>
            </p:nvSpPr>
            <p:spPr>
              <a:xfrm>
                <a:off x="35052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m</a:t>
                </a:r>
                <a:endParaRPr/>
              </a:p>
            </p:txBody>
          </p:sp>
        </p:grpSp>
        <p:grpSp>
          <p:nvGrpSpPr>
            <p:cNvPr id="669" name="Google Shape;669;p13"/>
            <p:cNvGrpSpPr/>
            <p:nvPr/>
          </p:nvGrpSpPr>
          <p:grpSpPr>
            <a:xfrm>
              <a:off x="5029200" y="5486400"/>
              <a:ext cx="1219200" cy="533400"/>
              <a:chOff x="5105400" y="5486400"/>
              <a:chExt cx="1219200" cy="533400"/>
            </a:xfrm>
          </p:grpSpPr>
          <p:sp>
            <p:nvSpPr>
              <p:cNvPr id="670" name="Google Shape;670;p13"/>
              <p:cNvSpPr/>
              <p:nvPr/>
            </p:nvSpPr>
            <p:spPr>
              <a:xfrm>
                <a:off x="5105400" y="5486400"/>
                <a:ext cx="533400" cy="533400"/>
              </a:xfrm>
              <a:prstGeom prst="ellipse">
                <a:avLst/>
              </a:prstGeom>
              <a:solidFill>
                <a:schemeClr val="dk1">
                  <a:alpha val="8980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æ</a:t>
                </a:r>
                <a:endParaRPr sz="1400" b="0" i="0" u="none" strike="noStrike" cap="none">
                  <a:solidFill>
                    <a:schemeClr val="dk2"/>
                  </a:solidFill>
                  <a:latin typeface="Calibri"/>
                  <a:ea typeface="Calibri"/>
                  <a:cs typeface="Calibri"/>
                  <a:sym typeface="Calibri"/>
                </a:endParaRPr>
              </a:p>
            </p:txBody>
          </p:sp>
          <p:sp>
            <p:nvSpPr>
              <p:cNvPr id="671" name="Google Shape;671;p13"/>
              <p:cNvSpPr/>
              <p:nvPr/>
            </p:nvSpPr>
            <p:spPr>
              <a:xfrm>
                <a:off x="57912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dirty="0" err="1">
                    <a:solidFill>
                      <a:schemeClr val="dk2"/>
                    </a:solidFill>
                    <a:latin typeface="Calibri"/>
                    <a:ea typeface="Calibri"/>
                    <a:cs typeface="Calibri"/>
                    <a:sym typeface="Calibri"/>
                  </a:rPr>
                  <a:t>ɔ</a:t>
                </a:r>
                <a:endParaRPr sz="1400" b="0" i="0" u="none" strike="noStrike" cap="none" dirty="0">
                  <a:solidFill>
                    <a:schemeClr val="dk2"/>
                  </a:solidFill>
                  <a:latin typeface="Calibri"/>
                  <a:ea typeface="Calibri"/>
                  <a:cs typeface="Calibri"/>
                  <a:sym typeface="Calibri"/>
                </a:endParaRPr>
              </a:p>
            </p:txBody>
          </p:sp>
        </p:grpSp>
        <p:grpSp>
          <p:nvGrpSpPr>
            <p:cNvPr id="672" name="Google Shape;672;p13"/>
            <p:cNvGrpSpPr/>
            <p:nvPr/>
          </p:nvGrpSpPr>
          <p:grpSpPr>
            <a:xfrm>
              <a:off x="6781800" y="5486400"/>
              <a:ext cx="1219200" cy="533400"/>
              <a:chOff x="6781800" y="5486400"/>
              <a:chExt cx="1219200" cy="533400"/>
            </a:xfrm>
          </p:grpSpPr>
          <p:sp>
            <p:nvSpPr>
              <p:cNvPr id="673" name="Google Shape;673;p13"/>
              <p:cNvSpPr/>
              <p:nvPr/>
            </p:nvSpPr>
            <p:spPr>
              <a:xfrm>
                <a:off x="6781800" y="5486400"/>
                <a:ext cx="533400" cy="533400"/>
              </a:xfrm>
              <a:prstGeom prst="ellipse">
                <a:avLst/>
              </a:prstGeom>
              <a:solidFill>
                <a:schemeClr val="dk1">
                  <a:alpha val="8980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t</a:t>
                </a:r>
                <a:endParaRPr/>
              </a:p>
            </p:txBody>
          </p:sp>
          <p:sp>
            <p:nvSpPr>
              <p:cNvPr id="674" name="Google Shape;674;p13"/>
              <p:cNvSpPr/>
              <p:nvPr/>
            </p:nvSpPr>
            <p:spPr>
              <a:xfrm>
                <a:off x="74676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g</a:t>
                </a:r>
                <a:endParaRPr/>
              </a:p>
            </p:txBody>
          </p:sp>
        </p:grpSp>
      </p:grpSp>
      <p:cxnSp>
        <p:nvCxnSpPr>
          <p:cNvPr id="675" name="Google Shape;675;p13"/>
          <p:cNvCxnSpPr>
            <a:stCxn id="651" idx="4"/>
            <a:endCxn id="659" idx="0"/>
          </p:cNvCxnSpPr>
          <p:nvPr/>
        </p:nvCxnSpPr>
        <p:spPr>
          <a:xfrm>
            <a:off x="3377840" y="1382488"/>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676" name="Google Shape;676;p13"/>
          <p:cNvCxnSpPr>
            <a:stCxn id="652" idx="4"/>
            <a:endCxn id="659" idx="0"/>
          </p:cNvCxnSpPr>
          <p:nvPr/>
        </p:nvCxnSpPr>
        <p:spPr>
          <a:xfrm>
            <a:off x="4246520" y="1382488"/>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677" name="Google Shape;677;p13"/>
          <p:cNvCxnSpPr>
            <a:stCxn id="653" idx="4"/>
            <a:endCxn id="659" idx="0"/>
          </p:cNvCxnSpPr>
          <p:nvPr/>
        </p:nvCxnSpPr>
        <p:spPr>
          <a:xfrm flipH="1">
            <a:off x="4680800" y="1382488"/>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678" name="Google Shape;678;p13"/>
          <p:cNvCxnSpPr>
            <a:stCxn id="654" idx="4"/>
            <a:endCxn id="659" idx="0"/>
          </p:cNvCxnSpPr>
          <p:nvPr/>
        </p:nvCxnSpPr>
        <p:spPr>
          <a:xfrm flipH="1">
            <a:off x="4680980" y="1382488"/>
            <a:ext cx="1302900" cy="990600"/>
          </a:xfrm>
          <a:prstGeom prst="straightConnector1">
            <a:avLst/>
          </a:prstGeom>
          <a:noFill/>
          <a:ln w="9525" cap="flat" cmpd="sng">
            <a:solidFill>
              <a:srgbClr val="000000"/>
            </a:solidFill>
            <a:prstDash val="solid"/>
            <a:round/>
            <a:headEnd type="none" w="sm" len="sm"/>
            <a:tailEnd type="none" w="sm" len="sm"/>
          </a:ln>
        </p:spPr>
      </p:cxnSp>
      <p:sp>
        <p:nvSpPr>
          <p:cNvPr id="679" name="Google Shape;679;p13"/>
          <p:cNvSpPr txBox="1"/>
          <p:nvPr/>
        </p:nvSpPr>
        <p:spPr>
          <a:xfrm>
            <a:off x="2191429" y="4811488"/>
            <a:ext cx="7585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ONSETS</a:t>
            </a:r>
            <a:endParaRPr/>
          </a:p>
        </p:txBody>
      </p:sp>
      <p:sp>
        <p:nvSpPr>
          <p:cNvPr id="680" name="Google Shape;680;p13"/>
          <p:cNvSpPr txBox="1"/>
          <p:nvPr/>
        </p:nvSpPr>
        <p:spPr>
          <a:xfrm>
            <a:off x="5295271" y="4811488"/>
            <a:ext cx="8114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VOWELS</a:t>
            </a:r>
            <a:endParaRPr/>
          </a:p>
        </p:txBody>
      </p:sp>
      <p:sp>
        <p:nvSpPr>
          <p:cNvPr id="681" name="Google Shape;681;p13"/>
          <p:cNvSpPr txBox="1"/>
          <p:nvPr/>
        </p:nvSpPr>
        <p:spPr>
          <a:xfrm>
            <a:off x="7119260" y="4811488"/>
            <a:ext cx="69602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CODAS</a:t>
            </a:r>
            <a:endParaRPr/>
          </a:p>
        </p:txBody>
      </p:sp>
      <p:cxnSp>
        <p:nvCxnSpPr>
          <p:cNvPr id="682" name="Google Shape;682;p13"/>
          <p:cNvCxnSpPr>
            <a:stCxn id="650" idx="4"/>
            <a:endCxn id="658" idx="0"/>
          </p:cNvCxnSpPr>
          <p:nvPr/>
        </p:nvCxnSpPr>
        <p:spPr>
          <a:xfrm>
            <a:off x="2509160" y="1382488"/>
            <a:ext cx="1276500" cy="990600"/>
          </a:xfrm>
          <a:prstGeom prst="straightConnector1">
            <a:avLst/>
          </a:prstGeom>
          <a:noFill/>
          <a:ln w="9525" cap="flat" cmpd="sng">
            <a:solidFill>
              <a:srgbClr val="000000"/>
            </a:solidFill>
            <a:prstDash val="solid"/>
            <a:round/>
            <a:headEnd type="none" w="sm" len="sm"/>
            <a:tailEnd type="none" w="sm" len="sm"/>
          </a:ln>
        </p:spPr>
      </p:cxnSp>
      <p:cxnSp>
        <p:nvCxnSpPr>
          <p:cNvPr id="683" name="Google Shape;683;p13"/>
          <p:cNvCxnSpPr>
            <a:stCxn id="664" idx="0"/>
            <a:endCxn id="657" idx="4"/>
          </p:cNvCxnSpPr>
          <p:nvPr/>
        </p:nvCxnSpPr>
        <p:spPr>
          <a:xfrm rot="10800000" flipH="1">
            <a:off x="1556660" y="2906488"/>
            <a:ext cx="1333500" cy="1295400"/>
          </a:xfrm>
          <a:prstGeom prst="straightConnector1">
            <a:avLst/>
          </a:prstGeom>
          <a:noFill/>
          <a:ln w="9525" cap="flat" cmpd="sng">
            <a:solidFill>
              <a:srgbClr val="000000"/>
            </a:solidFill>
            <a:prstDash val="solid"/>
            <a:round/>
            <a:headEnd type="none" w="sm" len="sm"/>
            <a:tailEnd type="none" w="sm" len="sm"/>
          </a:ln>
        </p:spPr>
      </p:cxnSp>
      <p:cxnSp>
        <p:nvCxnSpPr>
          <p:cNvPr id="684" name="Google Shape;684;p13"/>
          <p:cNvCxnSpPr>
            <a:stCxn id="666" idx="0"/>
            <a:endCxn id="658" idx="4"/>
          </p:cNvCxnSpPr>
          <p:nvPr/>
        </p:nvCxnSpPr>
        <p:spPr>
          <a:xfrm rot="10800000" flipH="1">
            <a:off x="2928260" y="2906488"/>
            <a:ext cx="857400" cy="1295400"/>
          </a:xfrm>
          <a:prstGeom prst="straightConnector1">
            <a:avLst/>
          </a:prstGeom>
          <a:noFill/>
          <a:ln w="9525" cap="flat" cmpd="sng">
            <a:solidFill>
              <a:srgbClr val="000000"/>
            </a:solidFill>
            <a:prstDash val="solid"/>
            <a:round/>
            <a:headEnd type="none" w="sm" len="sm"/>
            <a:tailEnd type="none" w="sm" len="sm"/>
          </a:ln>
        </p:spPr>
      </p:cxnSp>
      <p:cxnSp>
        <p:nvCxnSpPr>
          <p:cNvPr id="685" name="Google Shape;685;p13"/>
          <p:cNvCxnSpPr>
            <a:stCxn id="667" idx="0"/>
            <a:endCxn id="659" idx="4"/>
          </p:cNvCxnSpPr>
          <p:nvPr/>
        </p:nvCxnSpPr>
        <p:spPr>
          <a:xfrm rot="10800000" flipH="1">
            <a:off x="3614060" y="2906488"/>
            <a:ext cx="1066800" cy="1295400"/>
          </a:xfrm>
          <a:prstGeom prst="straightConnector1">
            <a:avLst/>
          </a:prstGeom>
          <a:noFill/>
          <a:ln w="9525" cap="flat" cmpd="sng">
            <a:solidFill>
              <a:srgbClr val="000000"/>
            </a:solidFill>
            <a:prstDash val="solid"/>
            <a:round/>
            <a:headEnd type="none" w="sm" len="sm"/>
            <a:tailEnd type="none" w="sm" len="sm"/>
          </a:ln>
        </p:spPr>
      </p:cxnSp>
      <p:cxnSp>
        <p:nvCxnSpPr>
          <p:cNvPr id="686" name="Google Shape;686;p13"/>
          <p:cNvCxnSpPr>
            <a:stCxn id="665" idx="0"/>
            <a:endCxn id="660" idx="4"/>
          </p:cNvCxnSpPr>
          <p:nvPr/>
        </p:nvCxnSpPr>
        <p:spPr>
          <a:xfrm rot="10800000" flipH="1">
            <a:off x="2242460" y="2906488"/>
            <a:ext cx="3333900" cy="1295400"/>
          </a:xfrm>
          <a:prstGeom prst="straightConnector1">
            <a:avLst/>
          </a:prstGeom>
          <a:noFill/>
          <a:ln w="9525" cap="flat" cmpd="sng">
            <a:solidFill>
              <a:srgbClr val="000000"/>
            </a:solidFill>
            <a:prstDash val="solid"/>
            <a:round/>
            <a:headEnd type="none" w="sm" len="sm"/>
            <a:tailEnd type="none" w="sm" len="sm"/>
          </a:ln>
        </p:spPr>
      </p:cxnSp>
      <p:cxnSp>
        <p:nvCxnSpPr>
          <p:cNvPr id="687" name="Google Shape;687;p13"/>
          <p:cNvCxnSpPr>
            <a:stCxn id="668" idx="0"/>
            <a:endCxn id="661" idx="4"/>
          </p:cNvCxnSpPr>
          <p:nvPr/>
        </p:nvCxnSpPr>
        <p:spPr>
          <a:xfrm rot="10800000" flipH="1">
            <a:off x="4299860" y="2906488"/>
            <a:ext cx="2171700" cy="1295400"/>
          </a:xfrm>
          <a:prstGeom prst="straightConnector1">
            <a:avLst/>
          </a:prstGeom>
          <a:noFill/>
          <a:ln w="9525" cap="flat" cmpd="sng">
            <a:solidFill>
              <a:srgbClr val="000000"/>
            </a:solidFill>
            <a:prstDash val="solid"/>
            <a:round/>
            <a:headEnd type="none" w="sm" len="sm"/>
            <a:tailEnd type="none" w="sm" len="sm"/>
          </a:ln>
        </p:spPr>
      </p:cxnSp>
      <p:cxnSp>
        <p:nvCxnSpPr>
          <p:cNvPr id="688" name="Google Shape;688;p13"/>
          <p:cNvCxnSpPr>
            <a:stCxn id="671" idx="0"/>
            <a:endCxn id="657" idx="4"/>
          </p:cNvCxnSpPr>
          <p:nvPr/>
        </p:nvCxnSpPr>
        <p:spPr>
          <a:xfrm rot="10800000">
            <a:off x="2890160" y="2906488"/>
            <a:ext cx="3162300" cy="1295400"/>
          </a:xfrm>
          <a:prstGeom prst="straightConnector1">
            <a:avLst/>
          </a:prstGeom>
          <a:noFill/>
          <a:ln w="9525" cap="flat" cmpd="sng">
            <a:solidFill>
              <a:srgbClr val="000000"/>
            </a:solidFill>
            <a:prstDash val="solid"/>
            <a:round/>
            <a:headEnd type="none" w="sm" len="sm"/>
            <a:tailEnd type="none" w="sm" len="sm"/>
          </a:ln>
        </p:spPr>
      </p:cxnSp>
      <p:cxnSp>
        <p:nvCxnSpPr>
          <p:cNvPr id="689" name="Google Shape;689;p13"/>
          <p:cNvCxnSpPr>
            <a:stCxn id="674" idx="1"/>
            <a:endCxn id="657" idx="4"/>
          </p:cNvCxnSpPr>
          <p:nvPr/>
        </p:nvCxnSpPr>
        <p:spPr>
          <a:xfrm rot="10800000">
            <a:off x="2890275" y="2906603"/>
            <a:ext cx="4726200" cy="1373400"/>
          </a:xfrm>
          <a:prstGeom prst="straightConnector1">
            <a:avLst/>
          </a:prstGeom>
          <a:noFill/>
          <a:ln w="9525" cap="flat" cmpd="sng">
            <a:solidFill>
              <a:srgbClr val="000000"/>
            </a:solidFill>
            <a:prstDash val="solid"/>
            <a:round/>
            <a:headEnd type="none" w="sm" len="sm"/>
            <a:tailEnd type="none" w="sm" len="sm"/>
          </a:ln>
        </p:spPr>
      </p:cxnSp>
      <p:cxnSp>
        <p:nvCxnSpPr>
          <p:cNvPr id="690" name="Google Shape;690;p13"/>
          <p:cNvCxnSpPr>
            <a:stCxn id="671" idx="0"/>
            <a:endCxn id="658" idx="4"/>
          </p:cNvCxnSpPr>
          <p:nvPr/>
        </p:nvCxnSpPr>
        <p:spPr>
          <a:xfrm rot="10800000">
            <a:off x="3785660" y="2906488"/>
            <a:ext cx="2266800" cy="1295400"/>
          </a:xfrm>
          <a:prstGeom prst="straightConnector1">
            <a:avLst/>
          </a:prstGeom>
          <a:noFill/>
          <a:ln w="9525" cap="flat" cmpd="sng">
            <a:solidFill>
              <a:srgbClr val="000000"/>
            </a:solidFill>
            <a:prstDash val="solid"/>
            <a:round/>
            <a:headEnd type="none" w="sm" len="sm"/>
            <a:tailEnd type="none" w="sm" len="sm"/>
          </a:ln>
        </p:spPr>
      </p:cxnSp>
      <p:cxnSp>
        <p:nvCxnSpPr>
          <p:cNvPr id="691" name="Google Shape;691;p13"/>
          <p:cNvCxnSpPr>
            <a:stCxn id="674" idx="1"/>
            <a:endCxn id="658" idx="4"/>
          </p:cNvCxnSpPr>
          <p:nvPr/>
        </p:nvCxnSpPr>
        <p:spPr>
          <a:xfrm rot="10800000">
            <a:off x="3785475" y="2906603"/>
            <a:ext cx="3831000" cy="1373400"/>
          </a:xfrm>
          <a:prstGeom prst="straightConnector1">
            <a:avLst/>
          </a:prstGeom>
          <a:noFill/>
          <a:ln w="9525" cap="flat" cmpd="sng">
            <a:solidFill>
              <a:srgbClr val="000000"/>
            </a:solidFill>
            <a:prstDash val="solid"/>
            <a:round/>
            <a:headEnd type="none" w="sm" len="sm"/>
            <a:tailEnd type="none" w="sm" len="sm"/>
          </a:ln>
        </p:spPr>
      </p:cxnSp>
      <p:cxnSp>
        <p:nvCxnSpPr>
          <p:cNvPr id="692" name="Google Shape;692;p13"/>
          <p:cNvCxnSpPr>
            <a:stCxn id="670" idx="0"/>
            <a:endCxn id="659" idx="4"/>
          </p:cNvCxnSpPr>
          <p:nvPr/>
        </p:nvCxnSpPr>
        <p:spPr>
          <a:xfrm rot="10800000">
            <a:off x="4680860" y="2906488"/>
            <a:ext cx="685800" cy="1295400"/>
          </a:xfrm>
          <a:prstGeom prst="straightConnector1">
            <a:avLst/>
          </a:prstGeom>
          <a:noFill/>
          <a:ln w="28575" cap="flat" cmpd="sng">
            <a:solidFill>
              <a:srgbClr val="FF0000"/>
            </a:solidFill>
            <a:prstDash val="solid"/>
            <a:round/>
            <a:headEnd type="triangle" w="lg" len="lg"/>
            <a:tailEnd type="none" w="sm" len="sm"/>
          </a:ln>
        </p:spPr>
      </p:cxnSp>
      <p:cxnSp>
        <p:nvCxnSpPr>
          <p:cNvPr id="693" name="Google Shape;693;p13"/>
          <p:cNvCxnSpPr>
            <a:stCxn id="673" idx="0"/>
            <a:endCxn id="659" idx="4"/>
          </p:cNvCxnSpPr>
          <p:nvPr/>
        </p:nvCxnSpPr>
        <p:spPr>
          <a:xfrm rot="10800000">
            <a:off x="4680860" y="2906488"/>
            <a:ext cx="2438400" cy="1295400"/>
          </a:xfrm>
          <a:prstGeom prst="straightConnector1">
            <a:avLst/>
          </a:prstGeom>
          <a:noFill/>
          <a:ln w="28575" cap="flat" cmpd="sng">
            <a:solidFill>
              <a:srgbClr val="FF0000"/>
            </a:solidFill>
            <a:prstDash val="solid"/>
            <a:round/>
            <a:headEnd type="triangle" w="lg" len="lg"/>
            <a:tailEnd type="none" w="sm" len="sm"/>
          </a:ln>
        </p:spPr>
      </p:cxnSp>
      <p:cxnSp>
        <p:nvCxnSpPr>
          <p:cNvPr id="694" name="Google Shape;694;p13"/>
          <p:cNvCxnSpPr>
            <a:stCxn id="670" idx="0"/>
            <a:endCxn id="660" idx="4"/>
          </p:cNvCxnSpPr>
          <p:nvPr/>
        </p:nvCxnSpPr>
        <p:spPr>
          <a:xfrm rot="10800000" flipH="1">
            <a:off x="5366660" y="2906488"/>
            <a:ext cx="209700" cy="1295400"/>
          </a:xfrm>
          <a:prstGeom prst="straightConnector1">
            <a:avLst/>
          </a:prstGeom>
          <a:noFill/>
          <a:ln w="28575" cap="flat" cmpd="sng">
            <a:solidFill>
              <a:srgbClr val="FF0000"/>
            </a:solidFill>
            <a:prstDash val="solid"/>
            <a:round/>
            <a:headEnd type="none" w="sm" len="sm"/>
            <a:tailEnd type="triangle" w="lg" len="lg"/>
          </a:ln>
        </p:spPr>
      </p:cxnSp>
      <p:cxnSp>
        <p:nvCxnSpPr>
          <p:cNvPr id="695" name="Google Shape;695;p13"/>
          <p:cNvCxnSpPr>
            <a:stCxn id="673" idx="0"/>
            <a:endCxn id="660" idx="4"/>
          </p:cNvCxnSpPr>
          <p:nvPr/>
        </p:nvCxnSpPr>
        <p:spPr>
          <a:xfrm rot="10800000">
            <a:off x="5576360" y="2906488"/>
            <a:ext cx="1542900" cy="1295400"/>
          </a:xfrm>
          <a:prstGeom prst="straightConnector1">
            <a:avLst/>
          </a:prstGeom>
          <a:noFill/>
          <a:ln w="28575" cap="flat" cmpd="sng">
            <a:solidFill>
              <a:srgbClr val="FF0000"/>
            </a:solidFill>
            <a:prstDash val="solid"/>
            <a:round/>
            <a:headEnd type="none" w="sm" len="sm"/>
            <a:tailEnd type="triangle" w="lg" len="lg"/>
          </a:ln>
        </p:spPr>
      </p:cxnSp>
      <p:cxnSp>
        <p:nvCxnSpPr>
          <p:cNvPr id="696" name="Google Shape;696;p13"/>
          <p:cNvCxnSpPr>
            <a:stCxn id="670" idx="0"/>
            <a:endCxn id="661" idx="4"/>
          </p:cNvCxnSpPr>
          <p:nvPr/>
        </p:nvCxnSpPr>
        <p:spPr>
          <a:xfrm rot="10800000" flipH="1">
            <a:off x="5366660" y="2906488"/>
            <a:ext cx="1104900" cy="1295400"/>
          </a:xfrm>
          <a:prstGeom prst="straightConnector1">
            <a:avLst/>
          </a:prstGeom>
          <a:noFill/>
          <a:ln w="9525" cap="flat" cmpd="sng">
            <a:solidFill>
              <a:schemeClr val="dk2"/>
            </a:solidFill>
            <a:prstDash val="solid"/>
            <a:round/>
            <a:headEnd type="none" w="sm" len="sm"/>
            <a:tailEnd type="none" w="sm" len="sm"/>
          </a:ln>
        </p:spPr>
      </p:cxnSp>
      <p:cxnSp>
        <p:nvCxnSpPr>
          <p:cNvPr id="697" name="Google Shape;697;p13"/>
          <p:cNvCxnSpPr>
            <a:stCxn id="673" idx="0"/>
            <a:endCxn id="661" idx="4"/>
          </p:cNvCxnSpPr>
          <p:nvPr/>
        </p:nvCxnSpPr>
        <p:spPr>
          <a:xfrm rot="10800000">
            <a:off x="6471560" y="2906488"/>
            <a:ext cx="647700" cy="1295400"/>
          </a:xfrm>
          <a:prstGeom prst="straightConnector1">
            <a:avLst/>
          </a:prstGeom>
          <a:noFill/>
          <a:ln w="9525" cap="flat" cmpd="sng">
            <a:solidFill>
              <a:schemeClr val="dk2"/>
            </a:solidFill>
            <a:prstDash val="solid"/>
            <a:round/>
            <a:headEnd type="none" w="sm" len="sm"/>
            <a:tailEnd type="none" w="sm" len="sm"/>
          </a:ln>
        </p:spPr>
      </p:cxnSp>
      <p:cxnSp>
        <p:nvCxnSpPr>
          <p:cNvPr id="698" name="Google Shape;698;p13"/>
          <p:cNvCxnSpPr>
            <a:stCxn id="652" idx="4"/>
            <a:endCxn id="658" idx="0"/>
          </p:cNvCxnSpPr>
          <p:nvPr/>
        </p:nvCxnSpPr>
        <p:spPr>
          <a:xfrm flipH="1">
            <a:off x="3785420" y="1382488"/>
            <a:ext cx="461100" cy="990600"/>
          </a:xfrm>
          <a:prstGeom prst="straightConnector1">
            <a:avLst/>
          </a:prstGeom>
          <a:noFill/>
          <a:ln w="9525" cap="flat" cmpd="sng">
            <a:solidFill>
              <a:srgbClr val="000000"/>
            </a:solidFill>
            <a:prstDash val="solid"/>
            <a:round/>
            <a:headEnd type="none" w="sm" len="sm"/>
            <a:tailEnd type="none" w="sm" len="sm"/>
          </a:ln>
        </p:spPr>
      </p:cxnSp>
      <p:cxnSp>
        <p:nvCxnSpPr>
          <p:cNvPr id="699" name="Google Shape;699;p13"/>
          <p:cNvCxnSpPr>
            <a:stCxn id="652" idx="4"/>
            <a:endCxn id="660" idx="0"/>
          </p:cNvCxnSpPr>
          <p:nvPr/>
        </p:nvCxnSpPr>
        <p:spPr>
          <a:xfrm>
            <a:off x="4246520" y="1382488"/>
            <a:ext cx="1329600" cy="990600"/>
          </a:xfrm>
          <a:prstGeom prst="straightConnector1">
            <a:avLst/>
          </a:prstGeom>
          <a:noFill/>
          <a:ln w="28575" cap="flat" cmpd="sng">
            <a:solidFill>
              <a:srgbClr val="FF0000"/>
            </a:solidFill>
            <a:prstDash val="solid"/>
            <a:round/>
            <a:headEnd type="none" w="sm" len="sm"/>
            <a:tailEnd type="triangle" w="lg" len="lg"/>
          </a:ln>
        </p:spPr>
      </p:cxnSp>
      <p:cxnSp>
        <p:nvCxnSpPr>
          <p:cNvPr id="700" name="Google Shape;700;p13"/>
          <p:cNvCxnSpPr>
            <a:stCxn id="655" idx="4"/>
            <a:endCxn id="660" idx="0"/>
          </p:cNvCxnSpPr>
          <p:nvPr/>
        </p:nvCxnSpPr>
        <p:spPr>
          <a:xfrm flipH="1">
            <a:off x="5576360" y="1382488"/>
            <a:ext cx="1276200" cy="990600"/>
          </a:xfrm>
          <a:prstGeom prst="straightConnector1">
            <a:avLst/>
          </a:prstGeom>
          <a:noFill/>
          <a:ln w="9525" cap="flat" cmpd="sng">
            <a:solidFill>
              <a:srgbClr val="000000"/>
            </a:solidFill>
            <a:prstDash val="solid"/>
            <a:round/>
            <a:headEnd type="none" w="sm" len="sm"/>
            <a:tailEnd type="none" w="sm" len="sm"/>
          </a:ln>
        </p:spPr>
      </p:cxnSp>
      <p:cxnSp>
        <p:nvCxnSpPr>
          <p:cNvPr id="701" name="Google Shape;701;p13"/>
          <p:cNvCxnSpPr>
            <a:stCxn id="653" idx="4"/>
            <a:endCxn id="658" idx="0"/>
          </p:cNvCxnSpPr>
          <p:nvPr/>
        </p:nvCxnSpPr>
        <p:spPr>
          <a:xfrm flipH="1">
            <a:off x="3785600" y="1382488"/>
            <a:ext cx="1329600" cy="990600"/>
          </a:xfrm>
          <a:prstGeom prst="straightConnector1">
            <a:avLst/>
          </a:prstGeom>
          <a:noFill/>
          <a:ln w="9525" cap="flat" cmpd="sng">
            <a:solidFill>
              <a:srgbClr val="000000"/>
            </a:solidFill>
            <a:prstDash val="solid"/>
            <a:round/>
            <a:headEnd type="none" w="sm" len="sm"/>
            <a:tailEnd type="none" w="sm" len="sm"/>
          </a:ln>
        </p:spPr>
      </p:cxnSp>
      <p:cxnSp>
        <p:nvCxnSpPr>
          <p:cNvPr id="702" name="Google Shape;702;p13"/>
          <p:cNvCxnSpPr>
            <a:stCxn id="653" idx="4"/>
            <a:endCxn id="660" idx="0"/>
          </p:cNvCxnSpPr>
          <p:nvPr/>
        </p:nvCxnSpPr>
        <p:spPr>
          <a:xfrm>
            <a:off x="5115200" y="1382488"/>
            <a:ext cx="461100" cy="990600"/>
          </a:xfrm>
          <a:prstGeom prst="straightConnector1">
            <a:avLst/>
          </a:prstGeom>
          <a:noFill/>
          <a:ln w="28575" cap="flat" cmpd="sng">
            <a:solidFill>
              <a:srgbClr val="FF0000"/>
            </a:solidFill>
            <a:prstDash val="solid"/>
            <a:round/>
            <a:headEnd type="none" w="sm" len="sm"/>
            <a:tailEnd type="triangle" w="lg" len="lg"/>
          </a:ln>
        </p:spPr>
      </p:cxnSp>
      <p:cxnSp>
        <p:nvCxnSpPr>
          <p:cNvPr id="703" name="Google Shape;703;p13"/>
          <p:cNvCxnSpPr>
            <a:stCxn id="654" idx="4"/>
            <a:endCxn id="658" idx="0"/>
          </p:cNvCxnSpPr>
          <p:nvPr/>
        </p:nvCxnSpPr>
        <p:spPr>
          <a:xfrm flipH="1">
            <a:off x="3785480" y="1382488"/>
            <a:ext cx="2198400" cy="990600"/>
          </a:xfrm>
          <a:prstGeom prst="straightConnector1">
            <a:avLst/>
          </a:prstGeom>
          <a:noFill/>
          <a:ln w="9525" cap="flat" cmpd="sng">
            <a:solidFill>
              <a:srgbClr val="000000"/>
            </a:solidFill>
            <a:prstDash val="solid"/>
            <a:round/>
            <a:headEnd type="none" w="sm" len="sm"/>
            <a:tailEnd type="none" w="sm" len="sm"/>
          </a:ln>
        </p:spPr>
      </p:cxnSp>
      <p:cxnSp>
        <p:nvCxnSpPr>
          <p:cNvPr id="704" name="Google Shape;704;p13"/>
          <p:cNvCxnSpPr>
            <a:stCxn id="654" idx="4"/>
            <a:endCxn id="659" idx="0"/>
          </p:cNvCxnSpPr>
          <p:nvPr/>
        </p:nvCxnSpPr>
        <p:spPr>
          <a:xfrm flipH="1">
            <a:off x="4680980" y="1382488"/>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705" name="Google Shape;705;p13"/>
          <p:cNvCxnSpPr>
            <a:stCxn id="654" idx="4"/>
            <a:endCxn id="660" idx="0"/>
          </p:cNvCxnSpPr>
          <p:nvPr/>
        </p:nvCxnSpPr>
        <p:spPr>
          <a:xfrm flipH="1">
            <a:off x="5576180" y="1382488"/>
            <a:ext cx="407700" cy="990600"/>
          </a:xfrm>
          <a:prstGeom prst="straightConnector1">
            <a:avLst/>
          </a:prstGeom>
          <a:noFill/>
          <a:ln w="28575" cap="flat" cmpd="sng">
            <a:solidFill>
              <a:srgbClr val="FF0000"/>
            </a:solidFill>
            <a:prstDash val="solid"/>
            <a:round/>
            <a:headEnd type="none" w="sm" len="sm"/>
            <a:tailEnd type="triangle" w="lg" len="lg"/>
          </a:ln>
        </p:spPr>
      </p:cxnSp>
      <p:sp>
        <p:nvSpPr>
          <p:cNvPr id="706" name="Google Shape;706;p13"/>
          <p:cNvSpPr txBox="1"/>
          <p:nvPr/>
        </p:nvSpPr>
        <p:spPr>
          <a:xfrm>
            <a:off x="7100210" y="24235"/>
            <a:ext cx="1960877" cy="397031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Weak downward and upward spread of activation</a:t>
            </a:r>
            <a:endParaRPr/>
          </a:p>
          <a:p>
            <a:pPr marL="0" marR="0" lvl="0" indent="0" algn="ctr" rtl="0">
              <a:lnSpc>
                <a:spcPct val="100000"/>
              </a:lnSpc>
              <a:spcBef>
                <a:spcPts val="0"/>
              </a:spcBef>
              <a:spcAft>
                <a:spcPts val="0"/>
              </a:spcAft>
              <a:buNone/>
            </a:pPr>
            <a:endParaRPr sz="1400" b="0" i="0" u="none" strike="noStrike" cap="none">
              <a:solidFill>
                <a:schemeClr val="dk2"/>
              </a:solidFill>
              <a:latin typeface="Calibri"/>
              <a:ea typeface="Calibri"/>
              <a:cs typeface="Calibri"/>
              <a:sym typeface="Calibri"/>
            </a:endParaRPr>
          </a:p>
          <a:p>
            <a:pPr marL="0" marR="0" lvl="0" indent="0" algn="ctr" rtl="0">
              <a:lnSpc>
                <a:spcPct val="100000"/>
              </a:lnSpc>
              <a:spcBef>
                <a:spcPts val="0"/>
              </a:spcBef>
              <a:spcAft>
                <a:spcPts val="0"/>
              </a:spcAft>
              <a:buNone/>
            </a:pPr>
            <a:endParaRPr sz="1400" b="0" i="0" u="none" strike="noStrike" cap="none">
              <a:solidFill>
                <a:schemeClr val="dk2"/>
              </a:solidFill>
              <a:latin typeface="Calibri"/>
              <a:ea typeface="Calibri"/>
              <a:cs typeface="Calibri"/>
              <a:sym typeface="Calibri"/>
            </a:endParaRPr>
          </a:p>
          <a:p>
            <a:pPr marL="0" marR="0" lvl="0" indent="0" algn="ctr" rtl="0">
              <a:lnSpc>
                <a:spcPct val="100000"/>
              </a:lnSpc>
              <a:spcBef>
                <a:spcPts val="0"/>
              </a:spcBef>
              <a:spcAft>
                <a:spcPts val="0"/>
              </a:spcAft>
              <a:buNone/>
            </a:pPr>
            <a:endParaRPr sz="1400" b="0" i="0" u="none" strike="noStrike" cap="none">
              <a:solidFill>
                <a:schemeClr val="dk2"/>
              </a:solidFill>
              <a:latin typeface="Calibri"/>
              <a:ea typeface="Calibri"/>
              <a:cs typeface="Calibri"/>
              <a:sym typeface="Calibri"/>
            </a:endParaRPr>
          </a:p>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Shared semantic and phonological </a:t>
            </a:r>
            <a:br>
              <a:rPr lang="en-US" sz="1400" b="0" i="0" u="none" strike="noStrike" cap="none">
                <a:solidFill>
                  <a:schemeClr val="dk2"/>
                </a:solidFill>
                <a:latin typeface="Calibri"/>
                <a:ea typeface="Calibri"/>
                <a:cs typeface="Calibri"/>
                <a:sym typeface="Calibri"/>
              </a:rPr>
            </a:br>
            <a:r>
              <a:rPr lang="en-US" sz="1400" b="0" i="0" u="none" strike="noStrike" cap="none">
                <a:solidFill>
                  <a:schemeClr val="dk2"/>
                </a:solidFill>
                <a:latin typeface="Calibri"/>
                <a:ea typeface="Calibri"/>
                <a:cs typeface="Calibri"/>
                <a:sym typeface="Calibri"/>
              </a:rPr>
              <a:t>features activate corresponding neighboring words</a:t>
            </a:r>
            <a:endParaRPr/>
          </a:p>
          <a:p>
            <a:pPr marL="0" marR="0" lvl="0" indent="0" algn="ctr" rtl="0">
              <a:lnSpc>
                <a:spcPct val="100000"/>
              </a:lnSpc>
              <a:spcBef>
                <a:spcPts val="0"/>
              </a:spcBef>
              <a:spcAft>
                <a:spcPts val="0"/>
              </a:spcAft>
              <a:buNone/>
            </a:pPr>
            <a:endParaRPr sz="1400" b="0" i="0" u="none" strike="noStrike" cap="none">
              <a:solidFill>
                <a:schemeClr val="dk2"/>
              </a:solidFill>
              <a:latin typeface="Calibri"/>
              <a:ea typeface="Calibri"/>
              <a:cs typeface="Calibri"/>
              <a:sym typeface="Calibri"/>
            </a:endParaRPr>
          </a:p>
          <a:p>
            <a:pPr marL="0" marR="0" lvl="0" indent="0" algn="ctr" rtl="0">
              <a:lnSpc>
                <a:spcPct val="100000"/>
              </a:lnSpc>
              <a:spcBef>
                <a:spcPts val="0"/>
              </a:spcBef>
              <a:spcAft>
                <a:spcPts val="0"/>
              </a:spcAft>
              <a:buNone/>
            </a:pPr>
            <a:endParaRPr sz="1400" b="0" i="0" u="none" strike="noStrike" cap="none">
              <a:solidFill>
                <a:schemeClr val="dk2"/>
              </a:solidFill>
              <a:latin typeface="Calibri"/>
              <a:ea typeface="Calibri"/>
              <a:cs typeface="Calibri"/>
              <a:sym typeface="Calibri"/>
            </a:endParaRPr>
          </a:p>
          <a:p>
            <a:pPr marL="0" marR="0" lvl="0" indent="0" algn="ctr" rtl="0">
              <a:lnSpc>
                <a:spcPct val="100000"/>
              </a:lnSpc>
              <a:spcBef>
                <a:spcPts val="0"/>
              </a:spcBef>
              <a:spcAft>
                <a:spcPts val="0"/>
              </a:spcAft>
              <a:buNone/>
            </a:pPr>
            <a:endParaRPr sz="1400" b="0" i="0" u="none" strike="noStrike" cap="none">
              <a:solidFill>
                <a:schemeClr val="dk2"/>
              </a:solidFill>
              <a:latin typeface="Calibri"/>
              <a:ea typeface="Calibri"/>
              <a:cs typeface="Calibri"/>
              <a:sym typeface="Calibri"/>
            </a:endParaRPr>
          </a:p>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Semantic and phonological competitor is inappropriately selected</a:t>
            </a:r>
            <a:endParaRPr/>
          </a:p>
        </p:txBody>
      </p:sp>
      <p:sp>
        <p:nvSpPr>
          <p:cNvPr id="707" name="Google Shape;707;p13"/>
          <p:cNvSpPr txBox="1"/>
          <p:nvPr/>
        </p:nvSpPr>
        <p:spPr>
          <a:xfrm>
            <a:off x="154847" y="972778"/>
            <a:ext cx="1039067"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SEMANTICS</a:t>
            </a:r>
            <a:endParaRPr/>
          </a:p>
        </p:txBody>
      </p:sp>
      <p:sp>
        <p:nvSpPr>
          <p:cNvPr id="708" name="Google Shape;708;p13"/>
          <p:cNvSpPr txBox="1"/>
          <p:nvPr/>
        </p:nvSpPr>
        <p:spPr>
          <a:xfrm>
            <a:off x="200225" y="2496778"/>
            <a:ext cx="75373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dirty="0">
                <a:solidFill>
                  <a:srgbClr val="000000"/>
                </a:solidFill>
                <a:latin typeface="Calibri"/>
                <a:ea typeface="Calibri"/>
                <a:cs typeface="Calibri"/>
                <a:sym typeface="Calibri"/>
              </a:rPr>
              <a:t>WORDS</a:t>
            </a:r>
            <a:endParaRPr dirty="0"/>
          </a:p>
        </p:txBody>
      </p:sp>
      <p:sp>
        <p:nvSpPr>
          <p:cNvPr id="709" name="Google Shape;709;p13"/>
          <p:cNvSpPr txBox="1"/>
          <p:nvPr/>
        </p:nvSpPr>
        <p:spPr>
          <a:xfrm>
            <a:off x="59161" y="4325578"/>
            <a:ext cx="103586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PHONEMES</a:t>
            </a:r>
            <a:endParaRPr/>
          </a:p>
        </p:txBody>
      </p:sp>
      <p:cxnSp>
        <p:nvCxnSpPr>
          <p:cNvPr id="710" name="Google Shape;710;p13"/>
          <p:cNvCxnSpPr/>
          <p:nvPr/>
        </p:nvCxnSpPr>
        <p:spPr>
          <a:xfrm>
            <a:off x="8071706" y="849088"/>
            <a:ext cx="0" cy="396752"/>
          </a:xfrm>
          <a:prstGeom prst="straightConnector1">
            <a:avLst/>
          </a:prstGeom>
          <a:noFill/>
          <a:ln w="9525" cap="flat" cmpd="sng">
            <a:solidFill>
              <a:srgbClr val="565656"/>
            </a:solidFill>
            <a:prstDash val="solid"/>
            <a:round/>
            <a:headEnd type="none" w="sm" len="sm"/>
            <a:tailEnd type="triangle" w="med" len="med"/>
          </a:ln>
        </p:spPr>
      </p:cxnSp>
      <p:cxnSp>
        <p:nvCxnSpPr>
          <p:cNvPr id="711" name="Google Shape;711;p13"/>
          <p:cNvCxnSpPr/>
          <p:nvPr/>
        </p:nvCxnSpPr>
        <p:spPr>
          <a:xfrm>
            <a:off x="8071706" y="2554941"/>
            <a:ext cx="0" cy="396752"/>
          </a:xfrm>
          <a:prstGeom prst="straightConnector1">
            <a:avLst/>
          </a:prstGeom>
          <a:noFill/>
          <a:ln w="9525" cap="flat" cmpd="sng">
            <a:solidFill>
              <a:srgbClr val="565656"/>
            </a:solidFill>
            <a:prstDash val="solid"/>
            <a:round/>
            <a:headEnd type="none" w="sm" len="sm"/>
            <a:tailEnd type="triangle" w="med" len="med"/>
          </a:ln>
        </p:spPr>
      </p:cxnSp>
      <p:sp>
        <p:nvSpPr>
          <p:cNvPr id="712" name="Google Shape;712;p13"/>
          <p:cNvSpPr/>
          <p:nvPr/>
        </p:nvSpPr>
        <p:spPr>
          <a:xfrm>
            <a:off x="3168237" y="177379"/>
            <a:ext cx="2828890" cy="46166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400" b="1" i="0" u="none" strike="noStrike" cap="none">
                <a:solidFill>
                  <a:schemeClr val="dk2"/>
                </a:solidFill>
                <a:latin typeface="Calibri"/>
                <a:ea typeface="Calibri"/>
                <a:cs typeface="Calibri"/>
                <a:sym typeface="Calibri"/>
              </a:rPr>
              <a:t>Mixed</a:t>
            </a:r>
            <a:endParaRPr sz="2400" b="1" i="0" u="none" strike="noStrike" cap="none">
              <a:solidFill>
                <a:schemeClr val="dk2"/>
              </a:solidFill>
              <a:latin typeface="Arial"/>
              <a:ea typeface="Arial"/>
              <a:cs typeface="Arial"/>
              <a:sym typeface="Arial"/>
            </a:endParaRPr>
          </a:p>
        </p:txBody>
      </p:sp>
      <p:sp>
        <p:nvSpPr>
          <p:cNvPr id="713" name="Google Shape;713;p13"/>
          <p:cNvSpPr txBox="1"/>
          <p:nvPr/>
        </p:nvSpPr>
        <p:spPr>
          <a:xfrm>
            <a:off x="84206" y="83600"/>
            <a:ext cx="1333501" cy="649224"/>
          </a:xfrm>
          <a:prstGeom prst="rect">
            <a:avLst/>
          </a:prstGeom>
          <a:solidFill>
            <a:srgbClr val="DDDDDD"/>
          </a:solid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Calibri"/>
                <a:ea typeface="Calibri"/>
                <a:cs typeface="Calibri"/>
                <a:sym typeface="Calibri"/>
              </a:rPr>
              <a:t>Step 1 </a:t>
            </a:r>
            <a:br>
              <a:rPr lang="en-US" sz="1200" b="0" i="0" u="none" strike="noStrike" cap="none">
                <a:solidFill>
                  <a:srgbClr val="000000"/>
                </a:solidFill>
                <a:latin typeface="Calibri"/>
                <a:ea typeface="Calibri"/>
                <a:cs typeface="Calibri"/>
                <a:sym typeface="Calibri"/>
              </a:rPr>
            </a:br>
            <a:r>
              <a:rPr lang="en-US" sz="1200" b="0" i="0" u="none" strike="noStrike" cap="none">
                <a:solidFill>
                  <a:srgbClr val="000000"/>
                </a:solidFill>
                <a:latin typeface="Calibri"/>
                <a:ea typeface="Calibri"/>
                <a:cs typeface="Calibri"/>
                <a:sym typeface="Calibri"/>
              </a:rPr>
              <a:t>Paraphasia </a:t>
            </a:r>
            <a:endParaRPr/>
          </a:p>
        </p:txBody>
      </p:sp>
      <p:pic>
        <p:nvPicPr>
          <p:cNvPr id="2" name="Audio 1">
            <a:hlinkClick r:id="" action="ppaction://media"/>
            <a:extLst>
              <a:ext uri="{FF2B5EF4-FFF2-40B4-BE49-F238E27FC236}">
                <a16:creationId xmlns:a16="http://schemas.microsoft.com/office/drawing/2014/main" id="{82B23FCC-DCA7-CA42-85C0-CA00E026070B}"/>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6690"/>
    </mc:Choice>
    <mc:Fallback>
      <p:transition spd="slow" advTm="566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17"/>
        <p:cNvGrpSpPr/>
        <p:nvPr/>
      </p:nvGrpSpPr>
      <p:grpSpPr>
        <a:xfrm>
          <a:off x="0" y="0"/>
          <a:ext cx="0" cy="0"/>
          <a:chOff x="0" y="0"/>
          <a:chExt cx="0" cy="0"/>
        </a:xfrm>
      </p:grpSpPr>
      <p:grpSp>
        <p:nvGrpSpPr>
          <p:cNvPr id="718" name="Google Shape;718;p14"/>
          <p:cNvGrpSpPr/>
          <p:nvPr/>
        </p:nvGrpSpPr>
        <p:grpSpPr>
          <a:xfrm>
            <a:off x="2079173" y="859967"/>
            <a:ext cx="4876800" cy="533400"/>
            <a:chOff x="2133600" y="2286000"/>
            <a:chExt cx="4876800" cy="533400"/>
          </a:xfrm>
        </p:grpSpPr>
        <p:sp>
          <p:nvSpPr>
            <p:cNvPr id="719" name="Google Shape;719;p14"/>
            <p:cNvSpPr/>
            <p:nvPr/>
          </p:nvSpPr>
          <p:spPr>
            <a:xfrm>
              <a:off x="2133600" y="2286000"/>
              <a:ext cx="533400" cy="533400"/>
            </a:xfrm>
            <a:prstGeom prst="ellipse">
              <a:avLst/>
            </a:prstGeom>
            <a:solidFill>
              <a:schemeClr val="dk1">
                <a:alpha val="10980"/>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720" name="Google Shape;720;p14"/>
            <p:cNvSpPr/>
            <p:nvPr/>
          </p:nvSpPr>
          <p:spPr>
            <a:xfrm>
              <a:off x="300228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721" name="Google Shape;721;p14"/>
            <p:cNvSpPr/>
            <p:nvPr/>
          </p:nvSpPr>
          <p:spPr>
            <a:xfrm>
              <a:off x="387096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722" name="Google Shape;722;p14"/>
            <p:cNvSpPr/>
            <p:nvPr/>
          </p:nvSpPr>
          <p:spPr>
            <a:xfrm>
              <a:off x="473964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723" name="Google Shape;723;p14"/>
            <p:cNvSpPr/>
            <p:nvPr/>
          </p:nvSpPr>
          <p:spPr>
            <a:xfrm>
              <a:off x="560832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724" name="Google Shape;724;p14"/>
            <p:cNvSpPr/>
            <p:nvPr/>
          </p:nvSpPr>
          <p:spPr>
            <a:xfrm>
              <a:off x="6477000" y="2286000"/>
              <a:ext cx="533400" cy="533400"/>
            </a:xfrm>
            <a:prstGeom prst="ellipse">
              <a:avLst/>
            </a:prstGeom>
            <a:solidFill>
              <a:schemeClr val="dk1">
                <a:alpha val="10980"/>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nvGrpSpPr>
          <p:cNvPr id="725" name="Google Shape;725;p14"/>
          <p:cNvGrpSpPr/>
          <p:nvPr/>
        </p:nvGrpSpPr>
        <p:grpSpPr>
          <a:xfrm>
            <a:off x="2460173" y="2383967"/>
            <a:ext cx="4114800" cy="533400"/>
            <a:chOff x="2514600" y="2286000"/>
            <a:chExt cx="4114800" cy="533400"/>
          </a:xfrm>
        </p:grpSpPr>
        <p:sp>
          <p:nvSpPr>
            <p:cNvPr id="726" name="Google Shape;726;p14"/>
            <p:cNvSpPr/>
            <p:nvPr/>
          </p:nvSpPr>
          <p:spPr>
            <a:xfrm>
              <a:off x="2514600" y="2286000"/>
              <a:ext cx="533400" cy="533400"/>
            </a:xfrm>
            <a:prstGeom prst="ellipse">
              <a:avLst/>
            </a:prstGeom>
            <a:solidFill>
              <a:schemeClr val="dk1">
                <a:alpha val="9803"/>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LOG</a:t>
              </a:r>
              <a:endParaRPr dirty="0"/>
            </a:p>
          </p:txBody>
        </p:sp>
        <p:sp>
          <p:nvSpPr>
            <p:cNvPr id="727" name="Google Shape;727;p14"/>
            <p:cNvSpPr/>
            <p:nvPr/>
          </p:nvSpPr>
          <p:spPr>
            <a:xfrm>
              <a:off x="3409950" y="2286000"/>
              <a:ext cx="533400" cy="533400"/>
            </a:xfrm>
            <a:prstGeom prst="ellipse">
              <a:avLst/>
            </a:prstGeom>
            <a:solidFill>
              <a:srgbClr val="FF0000"/>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DOG</a:t>
              </a:r>
              <a:endParaRPr sz="1300" dirty="0"/>
            </a:p>
          </p:txBody>
        </p:sp>
        <p:sp>
          <p:nvSpPr>
            <p:cNvPr id="728" name="Google Shape;728;p14"/>
            <p:cNvSpPr/>
            <p:nvPr/>
          </p:nvSpPr>
          <p:spPr>
            <a:xfrm>
              <a:off x="4305300" y="2286000"/>
              <a:ext cx="533400" cy="533400"/>
            </a:xfrm>
            <a:prstGeom prst="ellipse">
              <a:avLst/>
            </a:prstGeom>
            <a:solidFill>
              <a:schemeClr val="dk1">
                <a:alpha val="93725"/>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CAT</a:t>
              </a:r>
              <a:endParaRPr dirty="0"/>
            </a:p>
          </p:txBody>
        </p:sp>
        <p:sp>
          <p:nvSpPr>
            <p:cNvPr id="729" name="Google Shape;729;p14"/>
            <p:cNvSpPr/>
            <p:nvPr/>
          </p:nvSpPr>
          <p:spPr>
            <a:xfrm>
              <a:off x="5200650" y="2286000"/>
              <a:ext cx="533400" cy="533400"/>
            </a:xfrm>
            <a:prstGeom prst="ellipse">
              <a:avLst/>
            </a:prstGeom>
            <a:solidFill>
              <a:schemeClr val="dk1">
                <a:alpha val="40784"/>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RAT</a:t>
              </a:r>
              <a:endParaRPr dirty="0"/>
            </a:p>
          </p:txBody>
        </p:sp>
        <p:sp>
          <p:nvSpPr>
            <p:cNvPr id="730" name="Google Shape;730;p14"/>
            <p:cNvSpPr/>
            <p:nvPr/>
          </p:nvSpPr>
          <p:spPr>
            <a:xfrm>
              <a:off x="6096000" y="2286000"/>
              <a:ext cx="533400" cy="533400"/>
            </a:xfrm>
            <a:prstGeom prst="ellipse">
              <a:avLst/>
            </a:prstGeom>
            <a:solidFill>
              <a:schemeClr val="dk1">
                <a:alpha val="9803"/>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MAT</a:t>
              </a:r>
              <a:endParaRPr dirty="0"/>
            </a:p>
          </p:txBody>
        </p:sp>
      </p:grpSp>
      <p:grpSp>
        <p:nvGrpSpPr>
          <p:cNvPr id="731" name="Google Shape;731;p14"/>
          <p:cNvGrpSpPr/>
          <p:nvPr/>
        </p:nvGrpSpPr>
        <p:grpSpPr>
          <a:xfrm>
            <a:off x="1126673" y="4212767"/>
            <a:ext cx="6781800" cy="533400"/>
            <a:chOff x="1219200" y="5486400"/>
            <a:chExt cx="6781800" cy="533400"/>
          </a:xfrm>
        </p:grpSpPr>
        <p:grpSp>
          <p:nvGrpSpPr>
            <p:cNvPr id="732" name="Google Shape;732;p14"/>
            <p:cNvGrpSpPr/>
            <p:nvPr/>
          </p:nvGrpSpPr>
          <p:grpSpPr>
            <a:xfrm>
              <a:off x="1219200" y="5486400"/>
              <a:ext cx="3276600" cy="533400"/>
              <a:chOff x="762000" y="5486400"/>
              <a:chExt cx="3276600" cy="533400"/>
            </a:xfrm>
          </p:grpSpPr>
          <p:sp>
            <p:nvSpPr>
              <p:cNvPr id="733" name="Google Shape;733;p14"/>
              <p:cNvSpPr/>
              <p:nvPr/>
            </p:nvSpPr>
            <p:spPr>
              <a:xfrm>
                <a:off x="7620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dirty="0">
                    <a:solidFill>
                      <a:schemeClr val="dk2"/>
                    </a:solidFill>
                    <a:latin typeface="Calibri" panose="020F0502020204030204" pitchFamily="34" charset="0"/>
                    <a:cs typeface="Calibri" panose="020F0502020204030204" pitchFamily="34" charset="0"/>
                    <a:sym typeface="Arial"/>
                  </a:rPr>
                  <a:t>l</a:t>
                </a:r>
                <a:endParaRPr dirty="0">
                  <a:latin typeface="Calibri" panose="020F0502020204030204" pitchFamily="34" charset="0"/>
                  <a:cs typeface="Calibri" panose="020F0502020204030204" pitchFamily="34" charset="0"/>
                </a:endParaRPr>
              </a:p>
            </p:txBody>
          </p:sp>
          <p:sp>
            <p:nvSpPr>
              <p:cNvPr id="734" name="Google Shape;734;p14"/>
              <p:cNvSpPr/>
              <p:nvPr/>
            </p:nvSpPr>
            <p:spPr>
              <a:xfrm>
                <a:off x="14478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dirty="0">
                    <a:solidFill>
                      <a:schemeClr val="dk2"/>
                    </a:solidFill>
                    <a:latin typeface="Calibri" panose="020F0502020204030204" pitchFamily="34" charset="0"/>
                    <a:cs typeface="Calibri" panose="020F0502020204030204" pitchFamily="34" charset="0"/>
                    <a:sym typeface="Arial"/>
                  </a:rPr>
                  <a:t>r</a:t>
                </a:r>
                <a:endParaRPr dirty="0">
                  <a:latin typeface="Calibri" panose="020F0502020204030204" pitchFamily="34" charset="0"/>
                  <a:cs typeface="Calibri" panose="020F0502020204030204" pitchFamily="34" charset="0"/>
                </a:endParaRPr>
              </a:p>
            </p:txBody>
          </p:sp>
          <p:sp>
            <p:nvSpPr>
              <p:cNvPr id="735" name="Google Shape;735;p14"/>
              <p:cNvSpPr/>
              <p:nvPr/>
            </p:nvSpPr>
            <p:spPr>
              <a:xfrm>
                <a:off x="21336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dirty="0">
                    <a:solidFill>
                      <a:schemeClr val="dk2"/>
                    </a:solidFill>
                    <a:latin typeface="Calibri" panose="020F0502020204030204" pitchFamily="34" charset="0"/>
                    <a:cs typeface="Calibri" panose="020F0502020204030204" pitchFamily="34" charset="0"/>
                    <a:sym typeface="Arial"/>
                  </a:rPr>
                  <a:t>d</a:t>
                </a:r>
                <a:endParaRPr dirty="0">
                  <a:latin typeface="Calibri" panose="020F0502020204030204" pitchFamily="34" charset="0"/>
                  <a:cs typeface="Calibri" panose="020F0502020204030204" pitchFamily="34" charset="0"/>
                </a:endParaRPr>
              </a:p>
            </p:txBody>
          </p:sp>
          <p:sp>
            <p:nvSpPr>
              <p:cNvPr id="736" name="Google Shape;736;p14"/>
              <p:cNvSpPr/>
              <p:nvPr/>
            </p:nvSpPr>
            <p:spPr>
              <a:xfrm>
                <a:off x="2819400" y="5486400"/>
                <a:ext cx="533400" cy="533400"/>
              </a:xfrm>
              <a:prstGeom prst="ellipse">
                <a:avLst/>
              </a:prstGeom>
              <a:solidFill>
                <a:schemeClr val="dk1">
                  <a:alpha val="80784"/>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dirty="0">
                    <a:solidFill>
                      <a:schemeClr val="dk2"/>
                    </a:solidFill>
                    <a:latin typeface="Calibri" panose="020F0502020204030204" pitchFamily="34" charset="0"/>
                    <a:cs typeface="Calibri" panose="020F0502020204030204" pitchFamily="34" charset="0"/>
                    <a:sym typeface="Arial"/>
                  </a:rPr>
                  <a:t>k</a:t>
                </a:r>
                <a:endParaRPr dirty="0">
                  <a:latin typeface="Calibri" panose="020F0502020204030204" pitchFamily="34" charset="0"/>
                  <a:cs typeface="Calibri" panose="020F0502020204030204" pitchFamily="34" charset="0"/>
                </a:endParaRPr>
              </a:p>
            </p:txBody>
          </p:sp>
          <p:sp>
            <p:nvSpPr>
              <p:cNvPr id="737" name="Google Shape;737;p14"/>
              <p:cNvSpPr/>
              <p:nvPr/>
            </p:nvSpPr>
            <p:spPr>
              <a:xfrm>
                <a:off x="35052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dirty="0">
                    <a:solidFill>
                      <a:schemeClr val="dk2"/>
                    </a:solidFill>
                    <a:latin typeface="Calibri" panose="020F0502020204030204" pitchFamily="34" charset="0"/>
                    <a:cs typeface="Calibri" panose="020F0502020204030204" pitchFamily="34" charset="0"/>
                    <a:sym typeface="Arial"/>
                  </a:rPr>
                  <a:t>m</a:t>
                </a:r>
                <a:endParaRPr dirty="0">
                  <a:latin typeface="Calibri" panose="020F0502020204030204" pitchFamily="34" charset="0"/>
                  <a:cs typeface="Calibri" panose="020F0502020204030204" pitchFamily="34" charset="0"/>
                </a:endParaRPr>
              </a:p>
            </p:txBody>
          </p:sp>
        </p:grpSp>
        <p:grpSp>
          <p:nvGrpSpPr>
            <p:cNvPr id="738" name="Google Shape;738;p14"/>
            <p:cNvGrpSpPr/>
            <p:nvPr/>
          </p:nvGrpSpPr>
          <p:grpSpPr>
            <a:xfrm>
              <a:off x="5029200" y="5486400"/>
              <a:ext cx="1219200" cy="533400"/>
              <a:chOff x="5105400" y="5486400"/>
              <a:chExt cx="1219200" cy="533400"/>
            </a:xfrm>
          </p:grpSpPr>
          <p:sp>
            <p:nvSpPr>
              <p:cNvPr id="739" name="Google Shape;739;p14"/>
              <p:cNvSpPr/>
              <p:nvPr/>
            </p:nvSpPr>
            <p:spPr>
              <a:xfrm>
                <a:off x="5105400" y="5486400"/>
                <a:ext cx="533400" cy="533400"/>
              </a:xfrm>
              <a:prstGeom prst="ellipse">
                <a:avLst/>
              </a:prstGeom>
              <a:solidFill>
                <a:schemeClr val="dk1">
                  <a:alpha val="8980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dirty="0" err="1">
                    <a:solidFill>
                      <a:schemeClr val="dk2"/>
                    </a:solidFill>
                    <a:latin typeface="Calibri" panose="020F0502020204030204" pitchFamily="34" charset="0"/>
                    <a:cs typeface="Calibri" panose="020F0502020204030204" pitchFamily="34" charset="0"/>
                    <a:sym typeface="Arial"/>
                  </a:rPr>
                  <a:t>æ</a:t>
                </a:r>
                <a:endParaRPr sz="1400" b="0" i="0" u="none" strike="noStrike" cap="none" dirty="0">
                  <a:solidFill>
                    <a:schemeClr val="dk2"/>
                  </a:solidFill>
                  <a:latin typeface="Calibri" panose="020F0502020204030204" pitchFamily="34" charset="0"/>
                  <a:cs typeface="Calibri" panose="020F0502020204030204" pitchFamily="34" charset="0"/>
                  <a:sym typeface="Arial"/>
                </a:endParaRPr>
              </a:p>
            </p:txBody>
          </p:sp>
          <p:sp>
            <p:nvSpPr>
              <p:cNvPr id="740" name="Google Shape;740;p14"/>
              <p:cNvSpPr/>
              <p:nvPr/>
            </p:nvSpPr>
            <p:spPr>
              <a:xfrm>
                <a:off x="57912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dirty="0" err="1">
                    <a:solidFill>
                      <a:schemeClr val="dk2"/>
                    </a:solidFill>
                    <a:latin typeface="Calibri" panose="020F0502020204030204" pitchFamily="34" charset="0"/>
                    <a:cs typeface="Calibri" panose="020F0502020204030204" pitchFamily="34" charset="0"/>
                    <a:sym typeface="Arial"/>
                  </a:rPr>
                  <a:t>ɔ</a:t>
                </a:r>
                <a:endParaRPr sz="1400" b="0" i="0" u="none" strike="noStrike" cap="none" dirty="0">
                  <a:solidFill>
                    <a:schemeClr val="dk2"/>
                  </a:solidFill>
                  <a:latin typeface="Calibri" panose="020F0502020204030204" pitchFamily="34" charset="0"/>
                  <a:cs typeface="Calibri" panose="020F0502020204030204" pitchFamily="34" charset="0"/>
                  <a:sym typeface="Arial"/>
                </a:endParaRPr>
              </a:p>
            </p:txBody>
          </p:sp>
        </p:grpSp>
        <p:grpSp>
          <p:nvGrpSpPr>
            <p:cNvPr id="741" name="Google Shape;741;p14"/>
            <p:cNvGrpSpPr/>
            <p:nvPr/>
          </p:nvGrpSpPr>
          <p:grpSpPr>
            <a:xfrm>
              <a:off x="6781800" y="5486400"/>
              <a:ext cx="1219200" cy="533400"/>
              <a:chOff x="6781800" y="5486400"/>
              <a:chExt cx="1219200" cy="533400"/>
            </a:xfrm>
          </p:grpSpPr>
          <p:sp>
            <p:nvSpPr>
              <p:cNvPr id="742" name="Google Shape;742;p14"/>
              <p:cNvSpPr/>
              <p:nvPr/>
            </p:nvSpPr>
            <p:spPr>
              <a:xfrm>
                <a:off x="6781800" y="5486400"/>
                <a:ext cx="533400" cy="533400"/>
              </a:xfrm>
              <a:prstGeom prst="ellipse">
                <a:avLst/>
              </a:prstGeom>
              <a:solidFill>
                <a:schemeClr val="dk1">
                  <a:alpha val="8980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dirty="0">
                    <a:solidFill>
                      <a:schemeClr val="dk2"/>
                    </a:solidFill>
                    <a:latin typeface="Calibri" panose="020F0502020204030204" pitchFamily="34" charset="0"/>
                    <a:cs typeface="Calibri" panose="020F0502020204030204" pitchFamily="34" charset="0"/>
                    <a:sym typeface="Arial"/>
                  </a:rPr>
                  <a:t>t</a:t>
                </a:r>
                <a:endParaRPr dirty="0">
                  <a:latin typeface="Calibri" panose="020F0502020204030204" pitchFamily="34" charset="0"/>
                  <a:cs typeface="Calibri" panose="020F0502020204030204" pitchFamily="34" charset="0"/>
                </a:endParaRPr>
              </a:p>
            </p:txBody>
          </p:sp>
          <p:sp>
            <p:nvSpPr>
              <p:cNvPr id="743" name="Google Shape;743;p14"/>
              <p:cNvSpPr/>
              <p:nvPr/>
            </p:nvSpPr>
            <p:spPr>
              <a:xfrm>
                <a:off x="74676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dirty="0">
                    <a:solidFill>
                      <a:schemeClr val="dk2"/>
                    </a:solidFill>
                    <a:latin typeface="Calibri" panose="020F0502020204030204" pitchFamily="34" charset="0"/>
                    <a:cs typeface="Calibri" panose="020F0502020204030204" pitchFamily="34" charset="0"/>
                    <a:sym typeface="Arial"/>
                  </a:rPr>
                  <a:t>g</a:t>
                </a:r>
                <a:endParaRPr dirty="0">
                  <a:latin typeface="Calibri" panose="020F0502020204030204" pitchFamily="34" charset="0"/>
                  <a:cs typeface="Calibri" panose="020F0502020204030204" pitchFamily="34" charset="0"/>
                </a:endParaRPr>
              </a:p>
            </p:txBody>
          </p:sp>
        </p:grpSp>
      </p:grpSp>
      <p:cxnSp>
        <p:nvCxnSpPr>
          <p:cNvPr id="744" name="Google Shape;744;p14"/>
          <p:cNvCxnSpPr>
            <a:stCxn id="720" idx="4"/>
            <a:endCxn id="728" idx="0"/>
          </p:cNvCxnSpPr>
          <p:nvPr/>
        </p:nvCxnSpPr>
        <p:spPr>
          <a:xfrm>
            <a:off x="3214553" y="1393367"/>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745" name="Google Shape;745;p14"/>
          <p:cNvCxnSpPr>
            <a:stCxn id="721" idx="4"/>
            <a:endCxn id="728" idx="0"/>
          </p:cNvCxnSpPr>
          <p:nvPr/>
        </p:nvCxnSpPr>
        <p:spPr>
          <a:xfrm>
            <a:off x="4083233" y="1393367"/>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746" name="Google Shape;746;p14"/>
          <p:cNvCxnSpPr>
            <a:stCxn id="722" idx="4"/>
            <a:endCxn id="728" idx="0"/>
          </p:cNvCxnSpPr>
          <p:nvPr/>
        </p:nvCxnSpPr>
        <p:spPr>
          <a:xfrm flipH="1">
            <a:off x="4517513" y="1393367"/>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747" name="Google Shape;747;p14"/>
          <p:cNvCxnSpPr>
            <a:stCxn id="723" idx="4"/>
            <a:endCxn id="728" idx="0"/>
          </p:cNvCxnSpPr>
          <p:nvPr/>
        </p:nvCxnSpPr>
        <p:spPr>
          <a:xfrm flipH="1">
            <a:off x="4517693" y="1393367"/>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748" name="Google Shape;748;p14"/>
          <p:cNvCxnSpPr>
            <a:stCxn id="719" idx="4"/>
            <a:endCxn id="727" idx="0"/>
          </p:cNvCxnSpPr>
          <p:nvPr/>
        </p:nvCxnSpPr>
        <p:spPr>
          <a:xfrm>
            <a:off x="2345873" y="1393367"/>
            <a:ext cx="1276500" cy="990600"/>
          </a:xfrm>
          <a:prstGeom prst="straightConnector1">
            <a:avLst/>
          </a:prstGeom>
          <a:noFill/>
          <a:ln w="9525" cap="flat" cmpd="sng">
            <a:solidFill>
              <a:srgbClr val="000000"/>
            </a:solidFill>
            <a:prstDash val="solid"/>
            <a:round/>
            <a:headEnd type="none" w="sm" len="sm"/>
            <a:tailEnd type="none" w="sm" len="sm"/>
          </a:ln>
        </p:spPr>
      </p:cxnSp>
      <p:cxnSp>
        <p:nvCxnSpPr>
          <p:cNvPr id="749" name="Google Shape;749;p14"/>
          <p:cNvCxnSpPr>
            <a:stCxn id="733" idx="0"/>
            <a:endCxn id="726" idx="4"/>
          </p:cNvCxnSpPr>
          <p:nvPr/>
        </p:nvCxnSpPr>
        <p:spPr>
          <a:xfrm rot="10800000" flipH="1">
            <a:off x="1393373" y="2917367"/>
            <a:ext cx="1333500" cy="1295400"/>
          </a:xfrm>
          <a:prstGeom prst="straightConnector1">
            <a:avLst/>
          </a:prstGeom>
          <a:noFill/>
          <a:ln w="9525" cap="flat" cmpd="sng">
            <a:solidFill>
              <a:srgbClr val="000000"/>
            </a:solidFill>
            <a:prstDash val="solid"/>
            <a:round/>
            <a:headEnd type="none" w="sm" len="sm"/>
            <a:tailEnd type="none" w="sm" len="sm"/>
          </a:ln>
        </p:spPr>
      </p:cxnSp>
      <p:cxnSp>
        <p:nvCxnSpPr>
          <p:cNvPr id="750" name="Google Shape;750;p14"/>
          <p:cNvCxnSpPr>
            <a:stCxn id="735" idx="0"/>
            <a:endCxn id="727" idx="4"/>
          </p:cNvCxnSpPr>
          <p:nvPr/>
        </p:nvCxnSpPr>
        <p:spPr>
          <a:xfrm rot="10800000" flipH="1">
            <a:off x="2764973" y="2917367"/>
            <a:ext cx="857400" cy="1295400"/>
          </a:xfrm>
          <a:prstGeom prst="straightConnector1">
            <a:avLst/>
          </a:prstGeom>
          <a:noFill/>
          <a:ln w="9525" cap="flat" cmpd="sng">
            <a:solidFill>
              <a:srgbClr val="000000"/>
            </a:solidFill>
            <a:prstDash val="solid"/>
            <a:round/>
            <a:headEnd type="none" w="sm" len="sm"/>
            <a:tailEnd type="none" w="sm" len="sm"/>
          </a:ln>
        </p:spPr>
      </p:cxnSp>
      <p:cxnSp>
        <p:nvCxnSpPr>
          <p:cNvPr id="751" name="Google Shape;751;p14"/>
          <p:cNvCxnSpPr>
            <a:stCxn id="736" idx="0"/>
            <a:endCxn id="728" idx="4"/>
          </p:cNvCxnSpPr>
          <p:nvPr/>
        </p:nvCxnSpPr>
        <p:spPr>
          <a:xfrm rot="10800000" flipH="1">
            <a:off x="3450773" y="2917367"/>
            <a:ext cx="1066800" cy="1295400"/>
          </a:xfrm>
          <a:prstGeom prst="straightConnector1">
            <a:avLst/>
          </a:prstGeom>
          <a:noFill/>
          <a:ln w="9525" cap="flat" cmpd="sng">
            <a:solidFill>
              <a:srgbClr val="000000"/>
            </a:solidFill>
            <a:prstDash val="solid"/>
            <a:round/>
            <a:headEnd type="none" w="sm" len="sm"/>
            <a:tailEnd type="none" w="sm" len="sm"/>
          </a:ln>
        </p:spPr>
      </p:cxnSp>
      <p:cxnSp>
        <p:nvCxnSpPr>
          <p:cNvPr id="752" name="Google Shape;752;p14"/>
          <p:cNvCxnSpPr>
            <a:stCxn id="734" idx="0"/>
            <a:endCxn id="729" idx="4"/>
          </p:cNvCxnSpPr>
          <p:nvPr/>
        </p:nvCxnSpPr>
        <p:spPr>
          <a:xfrm rot="10800000" flipH="1">
            <a:off x="2079173" y="2917367"/>
            <a:ext cx="3333900" cy="1295400"/>
          </a:xfrm>
          <a:prstGeom prst="straightConnector1">
            <a:avLst/>
          </a:prstGeom>
          <a:noFill/>
          <a:ln w="9525" cap="flat" cmpd="sng">
            <a:solidFill>
              <a:srgbClr val="000000"/>
            </a:solidFill>
            <a:prstDash val="solid"/>
            <a:round/>
            <a:headEnd type="none" w="sm" len="sm"/>
            <a:tailEnd type="none" w="sm" len="sm"/>
          </a:ln>
        </p:spPr>
      </p:cxnSp>
      <p:cxnSp>
        <p:nvCxnSpPr>
          <p:cNvPr id="753" name="Google Shape;753;p14"/>
          <p:cNvCxnSpPr>
            <a:stCxn id="737" idx="0"/>
            <a:endCxn id="730" idx="4"/>
          </p:cNvCxnSpPr>
          <p:nvPr/>
        </p:nvCxnSpPr>
        <p:spPr>
          <a:xfrm rot="10800000" flipH="1">
            <a:off x="4136573" y="2917367"/>
            <a:ext cx="2171700" cy="1295400"/>
          </a:xfrm>
          <a:prstGeom prst="straightConnector1">
            <a:avLst/>
          </a:prstGeom>
          <a:noFill/>
          <a:ln w="9525" cap="flat" cmpd="sng">
            <a:solidFill>
              <a:srgbClr val="000000"/>
            </a:solidFill>
            <a:prstDash val="solid"/>
            <a:round/>
            <a:headEnd type="none" w="sm" len="sm"/>
            <a:tailEnd type="none" w="sm" len="sm"/>
          </a:ln>
        </p:spPr>
      </p:cxnSp>
      <p:cxnSp>
        <p:nvCxnSpPr>
          <p:cNvPr id="754" name="Google Shape;754;p14"/>
          <p:cNvCxnSpPr>
            <a:stCxn id="740" idx="0"/>
            <a:endCxn id="726" idx="4"/>
          </p:cNvCxnSpPr>
          <p:nvPr/>
        </p:nvCxnSpPr>
        <p:spPr>
          <a:xfrm rot="10800000">
            <a:off x="2726873" y="2917367"/>
            <a:ext cx="3162300" cy="1295400"/>
          </a:xfrm>
          <a:prstGeom prst="straightConnector1">
            <a:avLst/>
          </a:prstGeom>
          <a:noFill/>
          <a:ln w="9525" cap="flat" cmpd="sng">
            <a:solidFill>
              <a:srgbClr val="000000"/>
            </a:solidFill>
            <a:prstDash val="solid"/>
            <a:round/>
            <a:headEnd type="none" w="sm" len="sm"/>
            <a:tailEnd type="none" w="sm" len="sm"/>
          </a:ln>
        </p:spPr>
      </p:cxnSp>
      <p:cxnSp>
        <p:nvCxnSpPr>
          <p:cNvPr id="755" name="Google Shape;755;p14"/>
          <p:cNvCxnSpPr>
            <a:stCxn id="743" idx="1"/>
            <a:endCxn id="726" idx="4"/>
          </p:cNvCxnSpPr>
          <p:nvPr/>
        </p:nvCxnSpPr>
        <p:spPr>
          <a:xfrm rot="10800000">
            <a:off x="2726988" y="2917482"/>
            <a:ext cx="4726200" cy="1373400"/>
          </a:xfrm>
          <a:prstGeom prst="straightConnector1">
            <a:avLst/>
          </a:prstGeom>
          <a:noFill/>
          <a:ln w="9525" cap="flat" cmpd="sng">
            <a:solidFill>
              <a:srgbClr val="000000"/>
            </a:solidFill>
            <a:prstDash val="solid"/>
            <a:round/>
            <a:headEnd type="none" w="sm" len="sm"/>
            <a:tailEnd type="none" w="sm" len="sm"/>
          </a:ln>
        </p:spPr>
      </p:cxnSp>
      <p:cxnSp>
        <p:nvCxnSpPr>
          <p:cNvPr id="756" name="Google Shape;756;p14"/>
          <p:cNvCxnSpPr>
            <a:stCxn id="740" idx="0"/>
            <a:endCxn id="727" idx="4"/>
          </p:cNvCxnSpPr>
          <p:nvPr/>
        </p:nvCxnSpPr>
        <p:spPr>
          <a:xfrm rot="10800000">
            <a:off x="3622373" y="2917367"/>
            <a:ext cx="2266800" cy="1295400"/>
          </a:xfrm>
          <a:prstGeom prst="straightConnector1">
            <a:avLst/>
          </a:prstGeom>
          <a:noFill/>
          <a:ln w="9525" cap="flat" cmpd="sng">
            <a:solidFill>
              <a:srgbClr val="000000"/>
            </a:solidFill>
            <a:prstDash val="solid"/>
            <a:round/>
            <a:headEnd type="none" w="sm" len="sm"/>
            <a:tailEnd type="none" w="sm" len="sm"/>
          </a:ln>
        </p:spPr>
      </p:cxnSp>
      <p:cxnSp>
        <p:nvCxnSpPr>
          <p:cNvPr id="757" name="Google Shape;757;p14"/>
          <p:cNvCxnSpPr>
            <a:stCxn id="743" idx="1"/>
            <a:endCxn id="727" idx="4"/>
          </p:cNvCxnSpPr>
          <p:nvPr/>
        </p:nvCxnSpPr>
        <p:spPr>
          <a:xfrm rot="10800000">
            <a:off x="3622188" y="2917482"/>
            <a:ext cx="3831000" cy="1373400"/>
          </a:xfrm>
          <a:prstGeom prst="straightConnector1">
            <a:avLst/>
          </a:prstGeom>
          <a:noFill/>
          <a:ln w="9525" cap="flat" cmpd="sng">
            <a:solidFill>
              <a:srgbClr val="000000"/>
            </a:solidFill>
            <a:prstDash val="solid"/>
            <a:round/>
            <a:headEnd type="none" w="sm" len="sm"/>
            <a:tailEnd type="none" w="sm" len="sm"/>
          </a:ln>
        </p:spPr>
      </p:cxnSp>
      <p:cxnSp>
        <p:nvCxnSpPr>
          <p:cNvPr id="758" name="Google Shape;758;p14"/>
          <p:cNvCxnSpPr>
            <a:stCxn id="739" idx="0"/>
            <a:endCxn id="728" idx="4"/>
          </p:cNvCxnSpPr>
          <p:nvPr/>
        </p:nvCxnSpPr>
        <p:spPr>
          <a:xfrm rot="10800000">
            <a:off x="4517573" y="2917367"/>
            <a:ext cx="685800" cy="1295400"/>
          </a:xfrm>
          <a:prstGeom prst="straightConnector1">
            <a:avLst/>
          </a:prstGeom>
          <a:noFill/>
          <a:ln w="9525" cap="flat" cmpd="sng">
            <a:solidFill>
              <a:srgbClr val="000000"/>
            </a:solidFill>
            <a:prstDash val="solid"/>
            <a:round/>
            <a:headEnd type="none" w="sm" len="sm"/>
            <a:tailEnd type="none" w="sm" len="sm"/>
          </a:ln>
        </p:spPr>
      </p:cxnSp>
      <p:cxnSp>
        <p:nvCxnSpPr>
          <p:cNvPr id="759" name="Google Shape;759;p14"/>
          <p:cNvCxnSpPr>
            <a:stCxn id="742" idx="0"/>
            <a:endCxn id="728" idx="4"/>
          </p:cNvCxnSpPr>
          <p:nvPr/>
        </p:nvCxnSpPr>
        <p:spPr>
          <a:xfrm rot="10800000">
            <a:off x="4517573" y="2917367"/>
            <a:ext cx="2438400" cy="1295400"/>
          </a:xfrm>
          <a:prstGeom prst="straightConnector1">
            <a:avLst/>
          </a:prstGeom>
          <a:noFill/>
          <a:ln w="9525" cap="flat" cmpd="sng">
            <a:solidFill>
              <a:srgbClr val="000000"/>
            </a:solidFill>
            <a:prstDash val="solid"/>
            <a:round/>
            <a:headEnd type="none" w="sm" len="sm"/>
            <a:tailEnd type="none" w="sm" len="sm"/>
          </a:ln>
        </p:spPr>
      </p:cxnSp>
      <p:cxnSp>
        <p:nvCxnSpPr>
          <p:cNvPr id="760" name="Google Shape;760;p14"/>
          <p:cNvCxnSpPr>
            <a:stCxn id="739" idx="0"/>
            <a:endCxn id="729" idx="4"/>
          </p:cNvCxnSpPr>
          <p:nvPr/>
        </p:nvCxnSpPr>
        <p:spPr>
          <a:xfrm rot="10800000" flipH="1">
            <a:off x="5203373" y="2917367"/>
            <a:ext cx="209700" cy="1295400"/>
          </a:xfrm>
          <a:prstGeom prst="straightConnector1">
            <a:avLst/>
          </a:prstGeom>
          <a:noFill/>
          <a:ln w="9525" cap="flat" cmpd="sng">
            <a:solidFill>
              <a:srgbClr val="000000"/>
            </a:solidFill>
            <a:prstDash val="solid"/>
            <a:round/>
            <a:headEnd type="none" w="sm" len="sm"/>
            <a:tailEnd type="none" w="sm" len="sm"/>
          </a:ln>
        </p:spPr>
      </p:cxnSp>
      <p:cxnSp>
        <p:nvCxnSpPr>
          <p:cNvPr id="761" name="Google Shape;761;p14"/>
          <p:cNvCxnSpPr>
            <a:stCxn id="742" idx="0"/>
            <a:endCxn id="729" idx="4"/>
          </p:cNvCxnSpPr>
          <p:nvPr/>
        </p:nvCxnSpPr>
        <p:spPr>
          <a:xfrm rot="10800000">
            <a:off x="5413073" y="2917367"/>
            <a:ext cx="1542900" cy="1295400"/>
          </a:xfrm>
          <a:prstGeom prst="straightConnector1">
            <a:avLst/>
          </a:prstGeom>
          <a:noFill/>
          <a:ln w="9525" cap="flat" cmpd="sng">
            <a:solidFill>
              <a:srgbClr val="000000"/>
            </a:solidFill>
            <a:prstDash val="solid"/>
            <a:round/>
            <a:headEnd type="none" w="sm" len="sm"/>
            <a:tailEnd type="none" w="sm" len="sm"/>
          </a:ln>
        </p:spPr>
      </p:cxnSp>
      <p:cxnSp>
        <p:nvCxnSpPr>
          <p:cNvPr id="762" name="Google Shape;762;p14"/>
          <p:cNvCxnSpPr>
            <a:stCxn id="739" idx="0"/>
            <a:endCxn id="730" idx="4"/>
          </p:cNvCxnSpPr>
          <p:nvPr/>
        </p:nvCxnSpPr>
        <p:spPr>
          <a:xfrm rot="10800000" flipH="1">
            <a:off x="5203373" y="2917367"/>
            <a:ext cx="1104900" cy="1295400"/>
          </a:xfrm>
          <a:prstGeom prst="straightConnector1">
            <a:avLst/>
          </a:prstGeom>
          <a:noFill/>
          <a:ln w="9525" cap="flat" cmpd="sng">
            <a:solidFill>
              <a:srgbClr val="000000"/>
            </a:solidFill>
            <a:prstDash val="solid"/>
            <a:round/>
            <a:headEnd type="none" w="sm" len="sm"/>
            <a:tailEnd type="none" w="sm" len="sm"/>
          </a:ln>
        </p:spPr>
      </p:cxnSp>
      <p:cxnSp>
        <p:nvCxnSpPr>
          <p:cNvPr id="763" name="Google Shape;763;p14"/>
          <p:cNvCxnSpPr>
            <a:stCxn id="742" idx="0"/>
            <a:endCxn id="730" idx="4"/>
          </p:cNvCxnSpPr>
          <p:nvPr/>
        </p:nvCxnSpPr>
        <p:spPr>
          <a:xfrm rot="10800000">
            <a:off x="6308273" y="2917367"/>
            <a:ext cx="647700" cy="1295400"/>
          </a:xfrm>
          <a:prstGeom prst="straightConnector1">
            <a:avLst/>
          </a:prstGeom>
          <a:noFill/>
          <a:ln w="9525" cap="flat" cmpd="sng">
            <a:solidFill>
              <a:srgbClr val="000000"/>
            </a:solidFill>
            <a:prstDash val="solid"/>
            <a:round/>
            <a:headEnd type="none" w="sm" len="sm"/>
            <a:tailEnd type="none" w="sm" len="sm"/>
          </a:ln>
        </p:spPr>
      </p:cxnSp>
      <p:cxnSp>
        <p:nvCxnSpPr>
          <p:cNvPr id="764" name="Google Shape;764;p14"/>
          <p:cNvCxnSpPr>
            <a:stCxn id="721" idx="4"/>
            <a:endCxn id="727" idx="0"/>
          </p:cNvCxnSpPr>
          <p:nvPr/>
        </p:nvCxnSpPr>
        <p:spPr>
          <a:xfrm flipH="1">
            <a:off x="3622133" y="1393367"/>
            <a:ext cx="461100" cy="990600"/>
          </a:xfrm>
          <a:prstGeom prst="straightConnector1">
            <a:avLst/>
          </a:prstGeom>
          <a:noFill/>
          <a:ln w="28575" cap="flat" cmpd="sng">
            <a:solidFill>
              <a:srgbClr val="FF0000"/>
            </a:solidFill>
            <a:prstDash val="solid"/>
            <a:round/>
            <a:headEnd type="none" w="sm" len="sm"/>
            <a:tailEnd type="triangle" w="med" len="med"/>
          </a:ln>
        </p:spPr>
      </p:cxnSp>
      <p:cxnSp>
        <p:nvCxnSpPr>
          <p:cNvPr id="765" name="Google Shape;765;p14"/>
          <p:cNvCxnSpPr>
            <a:stCxn id="721" idx="4"/>
            <a:endCxn id="729" idx="0"/>
          </p:cNvCxnSpPr>
          <p:nvPr/>
        </p:nvCxnSpPr>
        <p:spPr>
          <a:xfrm>
            <a:off x="4083233" y="1393367"/>
            <a:ext cx="1329600" cy="990600"/>
          </a:xfrm>
          <a:prstGeom prst="straightConnector1">
            <a:avLst/>
          </a:prstGeom>
          <a:noFill/>
          <a:ln w="9525" cap="flat" cmpd="sng">
            <a:solidFill>
              <a:srgbClr val="000000"/>
            </a:solidFill>
            <a:prstDash val="solid"/>
            <a:round/>
            <a:headEnd type="none" w="sm" len="sm"/>
            <a:tailEnd type="none" w="sm" len="sm"/>
          </a:ln>
        </p:spPr>
      </p:cxnSp>
      <p:cxnSp>
        <p:nvCxnSpPr>
          <p:cNvPr id="766" name="Google Shape;766;p14"/>
          <p:cNvCxnSpPr>
            <a:stCxn id="724" idx="4"/>
            <a:endCxn id="729" idx="0"/>
          </p:cNvCxnSpPr>
          <p:nvPr/>
        </p:nvCxnSpPr>
        <p:spPr>
          <a:xfrm flipH="1">
            <a:off x="5413073" y="1393367"/>
            <a:ext cx="1276200" cy="990600"/>
          </a:xfrm>
          <a:prstGeom prst="straightConnector1">
            <a:avLst/>
          </a:prstGeom>
          <a:noFill/>
          <a:ln w="9525" cap="flat" cmpd="sng">
            <a:solidFill>
              <a:srgbClr val="000000"/>
            </a:solidFill>
            <a:prstDash val="solid"/>
            <a:round/>
            <a:headEnd type="none" w="sm" len="sm"/>
            <a:tailEnd type="none" w="sm" len="sm"/>
          </a:ln>
        </p:spPr>
      </p:cxnSp>
      <p:cxnSp>
        <p:nvCxnSpPr>
          <p:cNvPr id="767" name="Google Shape;767;p14"/>
          <p:cNvCxnSpPr>
            <a:stCxn id="722" idx="4"/>
            <a:endCxn id="727" idx="0"/>
          </p:cNvCxnSpPr>
          <p:nvPr/>
        </p:nvCxnSpPr>
        <p:spPr>
          <a:xfrm flipH="1">
            <a:off x="3622313" y="1393367"/>
            <a:ext cx="1329600" cy="990600"/>
          </a:xfrm>
          <a:prstGeom prst="straightConnector1">
            <a:avLst/>
          </a:prstGeom>
          <a:noFill/>
          <a:ln w="28575" cap="flat" cmpd="sng">
            <a:solidFill>
              <a:srgbClr val="FF0000"/>
            </a:solidFill>
            <a:prstDash val="solid"/>
            <a:round/>
            <a:headEnd type="none" w="sm" len="sm"/>
            <a:tailEnd type="triangle" w="med" len="med"/>
          </a:ln>
        </p:spPr>
      </p:cxnSp>
      <p:cxnSp>
        <p:nvCxnSpPr>
          <p:cNvPr id="768" name="Google Shape;768;p14"/>
          <p:cNvCxnSpPr>
            <a:stCxn id="722" idx="4"/>
            <a:endCxn id="729" idx="0"/>
          </p:cNvCxnSpPr>
          <p:nvPr/>
        </p:nvCxnSpPr>
        <p:spPr>
          <a:xfrm>
            <a:off x="4951913" y="1393367"/>
            <a:ext cx="461100" cy="990600"/>
          </a:xfrm>
          <a:prstGeom prst="straightConnector1">
            <a:avLst/>
          </a:prstGeom>
          <a:noFill/>
          <a:ln w="9525" cap="flat" cmpd="sng">
            <a:solidFill>
              <a:srgbClr val="000000"/>
            </a:solidFill>
            <a:prstDash val="solid"/>
            <a:round/>
            <a:headEnd type="none" w="sm" len="sm"/>
            <a:tailEnd type="none" w="sm" len="sm"/>
          </a:ln>
        </p:spPr>
      </p:cxnSp>
      <p:cxnSp>
        <p:nvCxnSpPr>
          <p:cNvPr id="769" name="Google Shape;769;p14"/>
          <p:cNvCxnSpPr>
            <a:stCxn id="723" idx="4"/>
            <a:endCxn id="727" idx="0"/>
          </p:cNvCxnSpPr>
          <p:nvPr/>
        </p:nvCxnSpPr>
        <p:spPr>
          <a:xfrm flipH="1">
            <a:off x="3622193" y="1393367"/>
            <a:ext cx="2198400" cy="990600"/>
          </a:xfrm>
          <a:prstGeom prst="straightConnector1">
            <a:avLst/>
          </a:prstGeom>
          <a:noFill/>
          <a:ln w="28575" cap="flat" cmpd="sng">
            <a:solidFill>
              <a:srgbClr val="FF0000"/>
            </a:solidFill>
            <a:prstDash val="solid"/>
            <a:round/>
            <a:headEnd type="none" w="sm" len="sm"/>
            <a:tailEnd type="triangle" w="med" len="med"/>
          </a:ln>
        </p:spPr>
      </p:cxnSp>
      <p:cxnSp>
        <p:nvCxnSpPr>
          <p:cNvPr id="770" name="Google Shape;770;p14"/>
          <p:cNvCxnSpPr>
            <a:stCxn id="723" idx="4"/>
            <a:endCxn id="728" idx="0"/>
          </p:cNvCxnSpPr>
          <p:nvPr/>
        </p:nvCxnSpPr>
        <p:spPr>
          <a:xfrm flipH="1">
            <a:off x="4517693" y="1393367"/>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771" name="Google Shape;771;p14"/>
          <p:cNvCxnSpPr>
            <a:stCxn id="723" idx="4"/>
            <a:endCxn id="729" idx="0"/>
          </p:cNvCxnSpPr>
          <p:nvPr/>
        </p:nvCxnSpPr>
        <p:spPr>
          <a:xfrm flipH="1">
            <a:off x="5412893" y="1393367"/>
            <a:ext cx="407700" cy="990600"/>
          </a:xfrm>
          <a:prstGeom prst="straightConnector1">
            <a:avLst/>
          </a:prstGeom>
          <a:noFill/>
          <a:ln w="9525" cap="flat" cmpd="sng">
            <a:solidFill>
              <a:srgbClr val="000000"/>
            </a:solidFill>
            <a:prstDash val="solid"/>
            <a:round/>
            <a:headEnd type="none" w="sm" len="sm"/>
            <a:tailEnd type="none" w="sm" len="sm"/>
          </a:ln>
        </p:spPr>
      </p:cxnSp>
      <p:sp>
        <p:nvSpPr>
          <p:cNvPr id="772" name="Google Shape;772;p14"/>
          <p:cNvSpPr txBox="1"/>
          <p:nvPr/>
        </p:nvSpPr>
        <p:spPr>
          <a:xfrm>
            <a:off x="7416983" y="144257"/>
            <a:ext cx="1570539" cy="353943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Weak downward spread of activation  </a:t>
            </a:r>
            <a:endParaRPr/>
          </a:p>
          <a:p>
            <a:pPr marL="0" marR="0" lvl="0" indent="0" algn="ctr" rtl="0">
              <a:lnSpc>
                <a:spcPct val="100000"/>
              </a:lnSpc>
              <a:spcBef>
                <a:spcPts val="0"/>
              </a:spcBef>
              <a:spcAft>
                <a:spcPts val="0"/>
              </a:spcAft>
              <a:buNone/>
            </a:pPr>
            <a:br>
              <a:rPr lang="en-US" sz="1400" b="0" i="0" u="none" strike="noStrike" cap="none">
                <a:solidFill>
                  <a:schemeClr val="dk2"/>
                </a:solidFill>
                <a:latin typeface="Calibri"/>
                <a:ea typeface="Calibri"/>
                <a:cs typeface="Calibri"/>
                <a:sym typeface="Calibri"/>
              </a:rPr>
            </a:br>
            <a:br>
              <a:rPr lang="en-US" sz="1400" b="0" i="0" u="none" strike="noStrike" cap="none">
                <a:solidFill>
                  <a:schemeClr val="dk2"/>
                </a:solidFill>
                <a:latin typeface="Calibri"/>
                <a:ea typeface="Calibri"/>
                <a:cs typeface="Calibri"/>
                <a:sym typeface="Calibri"/>
              </a:rPr>
            </a:br>
            <a:endParaRPr sz="1400" b="0" i="0" u="none" strike="noStrike" cap="none">
              <a:solidFill>
                <a:schemeClr val="dk2"/>
              </a:solidFill>
              <a:latin typeface="Calibri"/>
              <a:ea typeface="Calibri"/>
              <a:cs typeface="Calibri"/>
              <a:sym typeface="Calibri"/>
            </a:endParaRPr>
          </a:p>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Shared semantic features activate neighboring words</a:t>
            </a:r>
            <a:endParaRPr sz="1400" b="0" i="0" u="none" strike="noStrike" cap="none">
              <a:solidFill>
                <a:schemeClr val="dk2"/>
              </a:solidFill>
              <a:latin typeface="Calibri"/>
              <a:ea typeface="Calibri"/>
              <a:cs typeface="Calibri"/>
              <a:sym typeface="Calibri"/>
            </a:endParaRPr>
          </a:p>
          <a:p>
            <a:pPr marL="0" marR="0" lvl="0" indent="0" algn="ctr" rtl="0">
              <a:lnSpc>
                <a:spcPct val="100000"/>
              </a:lnSpc>
              <a:spcBef>
                <a:spcPts val="0"/>
              </a:spcBef>
              <a:spcAft>
                <a:spcPts val="0"/>
              </a:spcAft>
              <a:buNone/>
            </a:pPr>
            <a:br>
              <a:rPr lang="en-US" sz="1400" b="0" i="0" u="none" strike="noStrike" cap="none">
                <a:solidFill>
                  <a:schemeClr val="dk2"/>
                </a:solidFill>
                <a:latin typeface="Calibri"/>
                <a:ea typeface="Calibri"/>
                <a:cs typeface="Calibri"/>
                <a:sym typeface="Calibri"/>
              </a:rPr>
            </a:br>
            <a:br>
              <a:rPr lang="en-US" sz="1400" b="0" i="0" u="none" strike="noStrike" cap="none">
                <a:solidFill>
                  <a:schemeClr val="dk2"/>
                </a:solidFill>
                <a:latin typeface="Calibri"/>
                <a:ea typeface="Calibri"/>
                <a:cs typeface="Calibri"/>
                <a:sym typeface="Calibri"/>
              </a:rPr>
            </a:br>
            <a:endParaRPr sz="1400" b="0" i="0" u="none" strike="noStrike" cap="none">
              <a:solidFill>
                <a:schemeClr val="dk2"/>
              </a:solidFill>
              <a:latin typeface="Calibri"/>
              <a:ea typeface="Calibri"/>
              <a:cs typeface="Calibri"/>
              <a:sym typeface="Calibri"/>
            </a:endParaRPr>
          </a:p>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Semantic competitor is inappropriately selected</a:t>
            </a:r>
            <a:endParaRPr sz="1400" b="0" i="0" u="none" strike="noStrike" cap="none">
              <a:solidFill>
                <a:schemeClr val="dk2"/>
              </a:solidFill>
              <a:latin typeface="Calibri"/>
              <a:ea typeface="Calibri"/>
              <a:cs typeface="Calibri"/>
              <a:sym typeface="Calibri"/>
            </a:endParaRPr>
          </a:p>
        </p:txBody>
      </p:sp>
      <p:sp>
        <p:nvSpPr>
          <p:cNvPr id="773" name="Google Shape;773;p14"/>
          <p:cNvSpPr txBox="1"/>
          <p:nvPr/>
        </p:nvSpPr>
        <p:spPr>
          <a:xfrm>
            <a:off x="154847" y="972778"/>
            <a:ext cx="1039067"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SEMANTICS</a:t>
            </a:r>
            <a:endParaRPr/>
          </a:p>
        </p:txBody>
      </p:sp>
      <p:sp>
        <p:nvSpPr>
          <p:cNvPr id="774" name="Google Shape;774;p14"/>
          <p:cNvSpPr txBox="1"/>
          <p:nvPr/>
        </p:nvSpPr>
        <p:spPr>
          <a:xfrm>
            <a:off x="200225" y="2496778"/>
            <a:ext cx="75373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WORDS</a:t>
            </a:r>
            <a:endParaRPr/>
          </a:p>
        </p:txBody>
      </p:sp>
      <p:sp>
        <p:nvSpPr>
          <p:cNvPr id="775" name="Google Shape;775;p14"/>
          <p:cNvSpPr txBox="1"/>
          <p:nvPr/>
        </p:nvSpPr>
        <p:spPr>
          <a:xfrm>
            <a:off x="59161" y="4325578"/>
            <a:ext cx="103586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PHONEMES</a:t>
            </a:r>
            <a:endParaRPr/>
          </a:p>
        </p:txBody>
      </p:sp>
      <p:cxnSp>
        <p:nvCxnSpPr>
          <p:cNvPr id="776" name="Google Shape;776;p14"/>
          <p:cNvCxnSpPr/>
          <p:nvPr/>
        </p:nvCxnSpPr>
        <p:spPr>
          <a:xfrm>
            <a:off x="8202252" y="972778"/>
            <a:ext cx="0" cy="396752"/>
          </a:xfrm>
          <a:prstGeom prst="straightConnector1">
            <a:avLst/>
          </a:prstGeom>
          <a:noFill/>
          <a:ln w="9525" cap="flat" cmpd="sng">
            <a:solidFill>
              <a:srgbClr val="565656"/>
            </a:solidFill>
            <a:prstDash val="solid"/>
            <a:round/>
            <a:headEnd type="none" w="sm" len="sm"/>
            <a:tailEnd type="triangle" w="med" len="med"/>
          </a:ln>
        </p:spPr>
      </p:cxnSp>
      <p:cxnSp>
        <p:nvCxnSpPr>
          <p:cNvPr id="777" name="Google Shape;777;p14"/>
          <p:cNvCxnSpPr/>
          <p:nvPr/>
        </p:nvCxnSpPr>
        <p:spPr>
          <a:xfrm>
            <a:off x="8173599" y="2253914"/>
            <a:ext cx="0" cy="396752"/>
          </a:xfrm>
          <a:prstGeom prst="straightConnector1">
            <a:avLst/>
          </a:prstGeom>
          <a:noFill/>
          <a:ln w="9525" cap="flat" cmpd="sng">
            <a:solidFill>
              <a:srgbClr val="565656"/>
            </a:solidFill>
            <a:prstDash val="solid"/>
            <a:round/>
            <a:headEnd type="none" w="sm" len="sm"/>
            <a:tailEnd type="triangle" w="med" len="med"/>
          </a:ln>
        </p:spPr>
      </p:cxnSp>
      <p:sp>
        <p:nvSpPr>
          <p:cNvPr id="778" name="Google Shape;778;p14"/>
          <p:cNvSpPr/>
          <p:nvPr/>
        </p:nvSpPr>
        <p:spPr>
          <a:xfrm>
            <a:off x="3103128" y="133835"/>
            <a:ext cx="2828890" cy="46166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400" b="1" i="0" u="none" strike="noStrike" cap="none">
                <a:solidFill>
                  <a:schemeClr val="dk2"/>
                </a:solidFill>
                <a:latin typeface="Calibri"/>
                <a:ea typeface="Calibri"/>
                <a:cs typeface="Calibri"/>
                <a:sym typeface="Calibri"/>
              </a:rPr>
              <a:t>Semantic</a:t>
            </a:r>
            <a:endParaRPr sz="2400" b="1" i="0" u="none" strike="noStrike" cap="none">
              <a:solidFill>
                <a:schemeClr val="dk2"/>
              </a:solidFill>
              <a:latin typeface="Arial"/>
              <a:ea typeface="Arial"/>
              <a:cs typeface="Arial"/>
              <a:sym typeface="Arial"/>
            </a:endParaRPr>
          </a:p>
        </p:txBody>
      </p:sp>
      <p:sp>
        <p:nvSpPr>
          <p:cNvPr id="779" name="Google Shape;779;p14"/>
          <p:cNvSpPr txBox="1"/>
          <p:nvPr/>
        </p:nvSpPr>
        <p:spPr>
          <a:xfrm>
            <a:off x="2329546" y="4819962"/>
            <a:ext cx="7585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ONSETS</a:t>
            </a:r>
            <a:endParaRPr/>
          </a:p>
        </p:txBody>
      </p:sp>
      <p:sp>
        <p:nvSpPr>
          <p:cNvPr id="780" name="Google Shape;780;p14"/>
          <p:cNvSpPr txBox="1"/>
          <p:nvPr/>
        </p:nvSpPr>
        <p:spPr>
          <a:xfrm>
            <a:off x="5148172" y="4819960"/>
            <a:ext cx="8114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VOWELS</a:t>
            </a:r>
            <a:endParaRPr/>
          </a:p>
        </p:txBody>
      </p:sp>
      <p:sp>
        <p:nvSpPr>
          <p:cNvPr id="781" name="Google Shape;781;p14"/>
          <p:cNvSpPr txBox="1"/>
          <p:nvPr/>
        </p:nvSpPr>
        <p:spPr>
          <a:xfrm>
            <a:off x="6938895" y="4819961"/>
            <a:ext cx="69602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CODAS</a:t>
            </a:r>
            <a:endParaRPr/>
          </a:p>
        </p:txBody>
      </p:sp>
      <p:sp>
        <p:nvSpPr>
          <p:cNvPr id="782" name="Google Shape;782;p14"/>
          <p:cNvSpPr txBox="1"/>
          <p:nvPr/>
        </p:nvSpPr>
        <p:spPr>
          <a:xfrm>
            <a:off x="91817" y="83784"/>
            <a:ext cx="1333501" cy="649224"/>
          </a:xfrm>
          <a:prstGeom prst="rect">
            <a:avLst/>
          </a:prstGeom>
          <a:solidFill>
            <a:srgbClr val="DDDDDD"/>
          </a:solid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Calibri"/>
                <a:ea typeface="Calibri"/>
                <a:cs typeface="Calibri"/>
                <a:sym typeface="Calibri"/>
              </a:rPr>
              <a:t>Step 1 </a:t>
            </a:r>
            <a:br>
              <a:rPr lang="en-US" sz="1200" b="0" i="0" u="none" strike="noStrike" cap="none">
                <a:solidFill>
                  <a:srgbClr val="000000"/>
                </a:solidFill>
                <a:latin typeface="Calibri"/>
                <a:ea typeface="Calibri"/>
                <a:cs typeface="Calibri"/>
                <a:sym typeface="Calibri"/>
              </a:rPr>
            </a:br>
            <a:r>
              <a:rPr lang="en-US" sz="1200" b="0" i="0" u="none" strike="noStrike" cap="none">
                <a:solidFill>
                  <a:srgbClr val="000000"/>
                </a:solidFill>
                <a:latin typeface="Calibri"/>
                <a:ea typeface="Calibri"/>
                <a:cs typeface="Calibri"/>
                <a:sym typeface="Calibri"/>
              </a:rPr>
              <a:t>Paraphasia</a:t>
            </a:r>
            <a:endParaRPr/>
          </a:p>
        </p:txBody>
      </p:sp>
      <p:pic>
        <p:nvPicPr>
          <p:cNvPr id="3" name="Audio 2">
            <a:hlinkClick r:id="" action="ppaction://media"/>
            <a:extLst>
              <a:ext uri="{FF2B5EF4-FFF2-40B4-BE49-F238E27FC236}">
                <a16:creationId xmlns:a16="http://schemas.microsoft.com/office/drawing/2014/main" id="{3FCE5269-3A83-E84C-8D05-3F975EAF2A7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6431"/>
    </mc:Choice>
    <mc:Fallback>
      <p:transition spd="slow" advTm="364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020"/>
        <p:cNvGrpSpPr/>
        <p:nvPr/>
      </p:nvGrpSpPr>
      <p:grpSpPr>
        <a:xfrm>
          <a:off x="0" y="0"/>
          <a:ext cx="0" cy="0"/>
          <a:chOff x="0" y="0"/>
          <a:chExt cx="0" cy="0"/>
        </a:xfrm>
      </p:grpSpPr>
      <p:grpSp>
        <p:nvGrpSpPr>
          <p:cNvPr id="1021" name="Google Shape;1021;p20"/>
          <p:cNvGrpSpPr/>
          <p:nvPr/>
        </p:nvGrpSpPr>
        <p:grpSpPr>
          <a:xfrm>
            <a:off x="2286004" y="936167"/>
            <a:ext cx="4876800" cy="533400"/>
            <a:chOff x="2133600" y="2286000"/>
            <a:chExt cx="4876800" cy="533400"/>
          </a:xfrm>
        </p:grpSpPr>
        <p:sp>
          <p:nvSpPr>
            <p:cNvPr id="1022" name="Google Shape;1022;p20"/>
            <p:cNvSpPr/>
            <p:nvPr/>
          </p:nvSpPr>
          <p:spPr>
            <a:xfrm>
              <a:off x="2133600" y="2286000"/>
              <a:ext cx="533400" cy="533400"/>
            </a:xfrm>
            <a:prstGeom prst="ellipse">
              <a:avLst/>
            </a:prstGeom>
            <a:solidFill>
              <a:schemeClr val="dk1">
                <a:alpha val="10980"/>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23" name="Google Shape;1023;p20"/>
            <p:cNvSpPr/>
            <p:nvPr/>
          </p:nvSpPr>
          <p:spPr>
            <a:xfrm>
              <a:off x="300228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1024" name="Google Shape;1024;p20"/>
            <p:cNvSpPr/>
            <p:nvPr/>
          </p:nvSpPr>
          <p:spPr>
            <a:xfrm>
              <a:off x="387096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1025" name="Google Shape;1025;p20"/>
            <p:cNvSpPr/>
            <p:nvPr/>
          </p:nvSpPr>
          <p:spPr>
            <a:xfrm>
              <a:off x="473964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1026" name="Google Shape;1026;p20"/>
            <p:cNvSpPr/>
            <p:nvPr/>
          </p:nvSpPr>
          <p:spPr>
            <a:xfrm>
              <a:off x="560832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1027" name="Google Shape;1027;p20"/>
            <p:cNvSpPr/>
            <p:nvPr/>
          </p:nvSpPr>
          <p:spPr>
            <a:xfrm>
              <a:off x="6477000" y="2286000"/>
              <a:ext cx="533400" cy="533400"/>
            </a:xfrm>
            <a:prstGeom prst="ellipse">
              <a:avLst/>
            </a:prstGeom>
            <a:solidFill>
              <a:schemeClr val="dk1">
                <a:alpha val="10980"/>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nvGrpSpPr>
          <p:cNvPr id="1028" name="Google Shape;1028;p20"/>
          <p:cNvGrpSpPr/>
          <p:nvPr/>
        </p:nvGrpSpPr>
        <p:grpSpPr>
          <a:xfrm>
            <a:off x="2667004" y="2460167"/>
            <a:ext cx="4114800" cy="533400"/>
            <a:chOff x="2514600" y="2286000"/>
            <a:chExt cx="4114800" cy="533400"/>
          </a:xfrm>
        </p:grpSpPr>
        <p:sp>
          <p:nvSpPr>
            <p:cNvPr id="1029" name="Google Shape;1029;p20"/>
            <p:cNvSpPr/>
            <p:nvPr/>
          </p:nvSpPr>
          <p:spPr>
            <a:xfrm>
              <a:off x="2514600" y="2286000"/>
              <a:ext cx="533400" cy="533400"/>
            </a:xfrm>
            <a:prstGeom prst="ellipse">
              <a:avLst/>
            </a:prstGeom>
            <a:solidFill>
              <a:schemeClr val="dk1">
                <a:alpha val="9803"/>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LOG</a:t>
              </a:r>
              <a:endParaRPr sz="1200" dirty="0"/>
            </a:p>
          </p:txBody>
        </p:sp>
        <p:sp>
          <p:nvSpPr>
            <p:cNvPr id="1030" name="Google Shape;1030;p20"/>
            <p:cNvSpPr/>
            <p:nvPr/>
          </p:nvSpPr>
          <p:spPr>
            <a:xfrm>
              <a:off x="3409950" y="2286000"/>
              <a:ext cx="533400" cy="533400"/>
            </a:xfrm>
            <a:prstGeom prst="ellipse">
              <a:avLst/>
            </a:prstGeom>
            <a:solidFill>
              <a:schemeClr val="dk1">
                <a:alpha val="22745"/>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DOG</a:t>
              </a:r>
              <a:endParaRPr sz="1200" dirty="0"/>
            </a:p>
          </p:txBody>
        </p:sp>
        <p:sp>
          <p:nvSpPr>
            <p:cNvPr id="1031" name="Google Shape;1031;p20"/>
            <p:cNvSpPr/>
            <p:nvPr/>
          </p:nvSpPr>
          <p:spPr>
            <a:xfrm>
              <a:off x="4305300" y="2286000"/>
              <a:ext cx="533400" cy="533400"/>
            </a:xfrm>
            <a:prstGeom prst="ellipse">
              <a:avLst/>
            </a:prstGeom>
            <a:solidFill>
              <a:schemeClr val="dk1">
                <a:alpha val="93725"/>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CAT</a:t>
              </a:r>
              <a:endParaRPr sz="1200" dirty="0"/>
            </a:p>
          </p:txBody>
        </p:sp>
        <p:sp>
          <p:nvSpPr>
            <p:cNvPr id="1032" name="Google Shape;1032;p20"/>
            <p:cNvSpPr/>
            <p:nvPr/>
          </p:nvSpPr>
          <p:spPr>
            <a:xfrm>
              <a:off x="5200650" y="2286000"/>
              <a:ext cx="533400" cy="533400"/>
            </a:xfrm>
            <a:prstGeom prst="ellipse">
              <a:avLst/>
            </a:prstGeom>
            <a:solidFill>
              <a:schemeClr val="dk1">
                <a:alpha val="40784"/>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RAT</a:t>
              </a:r>
              <a:endParaRPr sz="1200" dirty="0"/>
            </a:p>
          </p:txBody>
        </p:sp>
        <p:sp>
          <p:nvSpPr>
            <p:cNvPr id="1033" name="Google Shape;1033;p20"/>
            <p:cNvSpPr/>
            <p:nvPr/>
          </p:nvSpPr>
          <p:spPr>
            <a:xfrm>
              <a:off x="6096000" y="2286000"/>
              <a:ext cx="533400" cy="533400"/>
            </a:xfrm>
            <a:prstGeom prst="ellipse">
              <a:avLst/>
            </a:prstGeom>
            <a:solidFill>
              <a:srgbClr val="FF0000"/>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MAT</a:t>
              </a:r>
              <a:endParaRPr sz="1200" dirty="0"/>
            </a:p>
          </p:txBody>
        </p:sp>
      </p:grpSp>
      <p:grpSp>
        <p:nvGrpSpPr>
          <p:cNvPr id="1034" name="Google Shape;1034;p20"/>
          <p:cNvGrpSpPr/>
          <p:nvPr/>
        </p:nvGrpSpPr>
        <p:grpSpPr>
          <a:xfrm>
            <a:off x="1333504" y="4288967"/>
            <a:ext cx="6781800" cy="533400"/>
            <a:chOff x="1219200" y="5486400"/>
            <a:chExt cx="6781800" cy="533400"/>
          </a:xfrm>
        </p:grpSpPr>
        <p:grpSp>
          <p:nvGrpSpPr>
            <p:cNvPr id="1035" name="Google Shape;1035;p20"/>
            <p:cNvGrpSpPr/>
            <p:nvPr/>
          </p:nvGrpSpPr>
          <p:grpSpPr>
            <a:xfrm>
              <a:off x="1219200" y="5486400"/>
              <a:ext cx="3276600" cy="533400"/>
              <a:chOff x="762000" y="5486400"/>
              <a:chExt cx="3276600" cy="533400"/>
            </a:xfrm>
          </p:grpSpPr>
          <p:sp>
            <p:nvSpPr>
              <p:cNvPr id="1036" name="Google Shape;1036;p20"/>
              <p:cNvSpPr/>
              <p:nvPr/>
            </p:nvSpPr>
            <p:spPr>
              <a:xfrm>
                <a:off x="7620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l</a:t>
                </a:r>
                <a:endParaRPr/>
              </a:p>
            </p:txBody>
          </p:sp>
          <p:sp>
            <p:nvSpPr>
              <p:cNvPr id="1037" name="Google Shape;1037;p20"/>
              <p:cNvSpPr/>
              <p:nvPr/>
            </p:nvSpPr>
            <p:spPr>
              <a:xfrm>
                <a:off x="14478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r</a:t>
                </a:r>
                <a:endParaRPr/>
              </a:p>
            </p:txBody>
          </p:sp>
          <p:sp>
            <p:nvSpPr>
              <p:cNvPr id="1038" name="Google Shape;1038;p20"/>
              <p:cNvSpPr/>
              <p:nvPr/>
            </p:nvSpPr>
            <p:spPr>
              <a:xfrm>
                <a:off x="21336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d</a:t>
                </a:r>
                <a:endParaRPr/>
              </a:p>
            </p:txBody>
          </p:sp>
          <p:sp>
            <p:nvSpPr>
              <p:cNvPr id="1039" name="Google Shape;1039;p20"/>
              <p:cNvSpPr/>
              <p:nvPr/>
            </p:nvSpPr>
            <p:spPr>
              <a:xfrm>
                <a:off x="2819400" y="5486400"/>
                <a:ext cx="533400" cy="533400"/>
              </a:xfrm>
              <a:prstGeom prst="ellipse">
                <a:avLst/>
              </a:prstGeom>
              <a:solidFill>
                <a:schemeClr val="dk1">
                  <a:alpha val="80784"/>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k</a:t>
                </a:r>
                <a:endParaRPr/>
              </a:p>
            </p:txBody>
          </p:sp>
          <p:sp>
            <p:nvSpPr>
              <p:cNvPr id="1040" name="Google Shape;1040;p20"/>
              <p:cNvSpPr/>
              <p:nvPr/>
            </p:nvSpPr>
            <p:spPr>
              <a:xfrm>
                <a:off x="35052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m</a:t>
                </a:r>
                <a:endParaRPr/>
              </a:p>
            </p:txBody>
          </p:sp>
        </p:grpSp>
        <p:grpSp>
          <p:nvGrpSpPr>
            <p:cNvPr id="1041" name="Google Shape;1041;p20"/>
            <p:cNvGrpSpPr/>
            <p:nvPr/>
          </p:nvGrpSpPr>
          <p:grpSpPr>
            <a:xfrm>
              <a:off x="5029200" y="5486400"/>
              <a:ext cx="1219200" cy="533400"/>
              <a:chOff x="5105400" y="5486400"/>
              <a:chExt cx="1219200" cy="533400"/>
            </a:xfrm>
          </p:grpSpPr>
          <p:sp>
            <p:nvSpPr>
              <p:cNvPr id="1042" name="Google Shape;1042;p20"/>
              <p:cNvSpPr/>
              <p:nvPr/>
            </p:nvSpPr>
            <p:spPr>
              <a:xfrm>
                <a:off x="5105400" y="5486400"/>
                <a:ext cx="533400" cy="533400"/>
              </a:xfrm>
              <a:prstGeom prst="ellipse">
                <a:avLst/>
              </a:prstGeom>
              <a:solidFill>
                <a:schemeClr val="dk1">
                  <a:alpha val="8980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æ</a:t>
                </a:r>
                <a:endParaRPr sz="1400" b="0" i="0" u="none" strike="noStrike" cap="none">
                  <a:solidFill>
                    <a:schemeClr val="dk2"/>
                  </a:solidFill>
                  <a:latin typeface="Calibri"/>
                  <a:ea typeface="Calibri"/>
                  <a:cs typeface="Calibri"/>
                  <a:sym typeface="Calibri"/>
                </a:endParaRPr>
              </a:p>
            </p:txBody>
          </p:sp>
          <p:sp>
            <p:nvSpPr>
              <p:cNvPr id="1043" name="Google Shape;1043;p20"/>
              <p:cNvSpPr/>
              <p:nvPr/>
            </p:nvSpPr>
            <p:spPr>
              <a:xfrm>
                <a:off x="57912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ɔ</a:t>
                </a:r>
                <a:endParaRPr sz="1400" b="0" i="0" u="none" strike="noStrike" cap="none">
                  <a:solidFill>
                    <a:schemeClr val="dk2"/>
                  </a:solidFill>
                  <a:latin typeface="Calibri"/>
                  <a:ea typeface="Calibri"/>
                  <a:cs typeface="Calibri"/>
                  <a:sym typeface="Calibri"/>
                </a:endParaRPr>
              </a:p>
            </p:txBody>
          </p:sp>
        </p:grpSp>
        <p:grpSp>
          <p:nvGrpSpPr>
            <p:cNvPr id="1044" name="Google Shape;1044;p20"/>
            <p:cNvGrpSpPr/>
            <p:nvPr/>
          </p:nvGrpSpPr>
          <p:grpSpPr>
            <a:xfrm>
              <a:off x="6781800" y="5486400"/>
              <a:ext cx="1219200" cy="533400"/>
              <a:chOff x="6781800" y="5486400"/>
              <a:chExt cx="1219200" cy="533400"/>
            </a:xfrm>
          </p:grpSpPr>
          <p:sp>
            <p:nvSpPr>
              <p:cNvPr id="1045" name="Google Shape;1045;p20"/>
              <p:cNvSpPr/>
              <p:nvPr/>
            </p:nvSpPr>
            <p:spPr>
              <a:xfrm>
                <a:off x="6781800" y="5486400"/>
                <a:ext cx="533400" cy="533400"/>
              </a:xfrm>
              <a:prstGeom prst="ellipse">
                <a:avLst/>
              </a:prstGeom>
              <a:solidFill>
                <a:schemeClr val="dk1">
                  <a:alpha val="8980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t</a:t>
                </a:r>
                <a:endParaRPr/>
              </a:p>
            </p:txBody>
          </p:sp>
          <p:sp>
            <p:nvSpPr>
              <p:cNvPr id="1046" name="Google Shape;1046;p20"/>
              <p:cNvSpPr/>
              <p:nvPr/>
            </p:nvSpPr>
            <p:spPr>
              <a:xfrm>
                <a:off x="74676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g</a:t>
                </a:r>
                <a:endParaRPr/>
              </a:p>
            </p:txBody>
          </p:sp>
        </p:grpSp>
      </p:grpSp>
      <p:cxnSp>
        <p:nvCxnSpPr>
          <p:cNvPr id="1047" name="Google Shape;1047;p20"/>
          <p:cNvCxnSpPr>
            <a:stCxn id="1023" idx="4"/>
            <a:endCxn id="1031" idx="0"/>
          </p:cNvCxnSpPr>
          <p:nvPr/>
        </p:nvCxnSpPr>
        <p:spPr>
          <a:xfrm>
            <a:off x="3421384" y="1469567"/>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1048" name="Google Shape;1048;p20"/>
          <p:cNvCxnSpPr>
            <a:stCxn id="1024" idx="4"/>
            <a:endCxn id="1031" idx="0"/>
          </p:cNvCxnSpPr>
          <p:nvPr/>
        </p:nvCxnSpPr>
        <p:spPr>
          <a:xfrm>
            <a:off x="4290064" y="1469567"/>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1049" name="Google Shape;1049;p20"/>
          <p:cNvCxnSpPr>
            <a:stCxn id="1025" idx="4"/>
            <a:endCxn id="1031" idx="0"/>
          </p:cNvCxnSpPr>
          <p:nvPr/>
        </p:nvCxnSpPr>
        <p:spPr>
          <a:xfrm flipH="1">
            <a:off x="4724344" y="1469567"/>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1050" name="Google Shape;1050;p20"/>
          <p:cNvCxnSpPr>
            <a:stCxn id="1026" idx="4"/>
            <a:endCxn id="1031" idx="0"/>
          </p:cNvCxnSpPr>
          <p:nvPr/>
        </p:nvCxnSpPr>
        <p:spPr>
          <a:xfrm flipH="1">
            <a:off x="4724524" y="1469567"/>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1051" name="Google Shape;1051;p20"/>
          <p:cNvCxnSpPr>
            <a:stCxn id="1022" idx="4"/>
            <a:endCxn id="1030" idx="0"/>
          </p:cNvCxnSpPr>
          <p:nvPr/>
        </p:nvCxnSpPr>
        <p:spPr>
          <a:xfrm>
            <a:off x="2552704" y="1469567"/>
            <a:ext cx="1276500" cy="990600"/>
          </a:xfrm>
          <a:prstGeom prst="straightConnector1">
            <a:avLst/>
          </a:prstGeom>
          <a:noFill/>
          <a:ln w="9525" cap="flat" cmpd="sng">
            <a:solidFill>
              <a:srgbClr val="000000"/>
            </a:solidFill>
            <a:prstDash val="solid"/>
            <a:round/>
            <a:headEnd type="none" w="sm" len="sm"/>
            <a:tailEnd type="none" w="sm" len="sm"/>
          </a:ln>
        </p:spPr>
      </p:cxnSp>
      <p:cxnSp>
        <p:nvCxnSpPr>
          <p:cNvPr id="1052" name="Google Shape;1052;p20"/>
          <p:cNvCxnSpPr>
            <a:stCxn id="1036" idx="0"/>
            <a:endCxn id="1029" idx="4"/>
          </p:cNvCxnSpPr>
          <p:nvPr/>
        </p:nvCxnSpPr>
        <p:spPr>
          <a:xfrm rot="10800000" flipH="1">
            <a:off x="1600204" y="2993567"/>
            <a:ext cx="1333500" cy="1295400"/>
          </a:xfrm>
          <a:prstGeom prst="straightConnector1">
            <a:avLst/>
          </a:prstGeom>
          <a:noFill/>
          <a:ln w="9525" cap="flat" cmpd="sng">
            <a:solidFill>
              <a:srgbClr val="000000"/>
            </a:solidFill>
            <a:prstDash val="solid"/>
            <a:round/>
            <a:headEnd type="none" w="sm" len="sm"/>
            <a:tailEnd type="none" w="sm" len="sm"/>
          </a:ln>
        </p:spPr>
      </p:cxnSp>
      <p:cxnSp>
        <p:nvCxnSpPr>
          <p:cNvPr id="1053" name="Google Shape;1053;p20"/>
          <p:cNvCxnSpPr>
            <a:stCxn id="1038" idx="0"/>
            <a:endCxn id="1030" idx="4"/>
          </p:cNvCxnSpPr>
          <p:nvPr/>
        </p:nvCxnSpPr>
        <p:spPr>
          <a:xfrm rot="10800000" flipH="1">
            <a:off x="2971804" y="2993567"/>
            <a:ext cx="857400" cy="1295400"/>
          </a:xfrm>
          <a:prstGeom prst="straightConnector1">
            <a:avLst/>
          </a:prstGeom>
          <a:noFill/>
          <a:ln w="9525" cap="flat" cmpd="sng">
            <a:solidFill>
              <a:srgbClr val="000000"/>
            </a:solidFill>
            <a:prstDash val="solid"/>
            <a:round/>
            <a:headEnd type="none" w="sm" len="sm"/>
            <a:tailEnd type="none" w="sm" len="sm"/>
          </a:ln>
        </p:spPr>
      </p:cxnSp>
      <p:cxnSp>
        <p:nvCxnSpPr>
          <p:cNvPr id="1054" name="Google Shape;1054;p20"/>
          <p:cNvCxnSpPr>
            <a:stCxn id="1039" idx="0"/>
            <a:endCxn id="1031" idx="4"/>
          </p:cNvCxnSpPr>
          <p:nvPr/>
        </p:nvCxnSpPr>
        <p:spPr>
          <a:xfrm rot="10800000" flipH="1">
            <a:off x="3657604" y="2993567"/>
            <a:ext cx="1066800" cy="1295400"/>
          </a:xfrm>
          <a:prstGeom prst="straightConnector1">
            <a:avLst/>
          </a:prstGeom>
          <a:noFill/>
          <a:ln w="9525" cap="flat" cmpd="sng">
            <a:solidFill>
              <a:srgbClr val="000000"/>
            </a:solidFill>
            <a:prstDash val="solid"/>
            <a:round/>
            <a:headEnd type="none" w="sm" len="sm"/>
            <a:tailEnd type="none" w="sm" len="sm"/>
          </a:ln>
        </p:spPr>
      </p:cxnSp>
      <p:cxnSp>
        <p:nvCxnSpPr>
          <p:cNvPr id="1055" name="Google Shape;1055;p20"/>
          <p:cNvCxnSpPr>
            <a:stCxn id="1037" idx="0"/>
            <a:endCxn id="1032" idx="4"/>
          </p:cNvCxnSpPr>
          <p:nvPr/>
        </p:nvCxnSpPr>
        <p:spPr>
          <a:xfrm rot="10800000" flipH="1">
            <a:off x="2286004" y="2993567"/>
            <a:ext cx="3333900" cy="1295400"/>
          </a:xfrm>
          <a:prstGeom prst="straightConnector1">
            <a:avLst/>
          </a:prstGeom>
          <a:noFill/>
          <a:ln w="9525" cap="flat" cmpd="sng">
            <a:solidFill>
              <a:srgbClr val="000000"/>
            </a:solidFill>
            <a:prstDash val="solid"/>
            <a:round/>
            <a:headEnd type="none" w="sm" len="sm"/>
            <a:tailEnd type="none" w="sm" len="sm"/>
          </a:ln>
        </p:spPr>
      </p:cxnSp>
      <p:cxnSp>
        <p:nvCxnSpPr>
          <p:cNvPr id="1056" name="Google Shape;1056;p20"/>
          <p:cNvCxnSpPr>
            <a:stCxn id="1040" idx="0"/>
            <a:endCxn id="1033" idx="4"/>
          </p:cNvCxnSpPr>
          <p:nvPr/>
        </p:nvCxnSpPr>
        <p:spPr>
          <a:xfrm rot="10800000" flipH="1">
            <a:off x="4343404" y="2993567"/>
            <a:ext cx="2171700" cy="1295400"/>
          </a:xfrm>
          <a:prstGeom prst="straightConnector1">
            <a:avLst/>
          </a:prstGeom>
          <a:noFill/>
          <a:ln w="9525" cap="flat" cmpd="sng">
            <a:solidFill>
              <a:srgbClr val="000000"/>
            </a:solidFill>
            <a:prstDash val="solid"/>
            <a:round/>
            <a:headEnd type="none" w="sm" len="sm"/>
            <a:tailEnd type="none" w="sm" len="sm"/>
          </a:ln>
        </p:spPr>
      </p:cxnSp>
      <p:cxnSp>
        <p:nvCxnSpPr>
          <p:cNvPr id="1057" name="Google Shape;1057;p20"/>
          <p:cNvCxnSpPr>
            <a:stCxn id="1043" idx="0"/>
            <a:endCxn id="1029" idx="4"/>
          </p:cNvCxnSpPr>
          <p:nvPr/>
        </p:nvCxnSpPr>
        <p:spPr>
          <a:xfrm rot="10800000">
            <a:off x="2933704" y="2993567"/>
            <a:ext cx="3162300" cy="1295400"/>
          </a:xfrm>
          <a:prstGeom prst="straightConnector1">
            <a:avLst/>
          </a:prstGeom>
          <a:noFill/>
          <a:ln w="9525" cap="flat" cmpd="sng">
            <a:solidFill>
              <a:srgbClr val="000000"/>
            </a:solidFill>
            <a:prstDash val="solid"/>
            <a:round/>
            <a:headEnd type="none" w="sm" len="sm"/>
            <a:tailEnd type="none" w="sm" len="sm"/>
          </a:ln>
        </p:spPr>
      </p:cxnSp>
      <p:cxnSp>
        <p:nvCxnSpPr>
          <p:cNvPr id="1058" name="Google Shape;1058;p20"/>
          <p:cNvCxnSpPr>
            <a:stCxn id="1046" idx="1"/>
            <a:endCxn id="1029" idx="4"/>
          </p:cNvCxnSpPr>
          <p:nvPr/>
        </p:nvCxnSpPr>
        <p:spPr>
          <a:xfrm rot="10800000">
            <a:off x="2933819" y="2993682"/>
            <a:ext cx="4726200" cy="1373400"/>
          </a:xfrm>
          <a:prstGeom prst="straightConnector1">
            <a:avLst/>
          </a:prstGeom>
          <a:noFill/>
          <a:ln w="9525" cap="flat" cmpd="sng">
            <a:solidFill>
              <a:srgbClr val="000000"/>
            </a:solidFill>
            <a:prstDash val="solid"/>
            <a:round/>
            <a:headEnd type="none" w="sm" len="sm"/>
            <a:tailEnd type="none" w="sm" len="sm"/>
          </a:ln>
        </p:spPr>
      </p:cxnSp>
      <p:cxnSp>
        <p:nvCxnSpPr>
          <p:cNvPr id="1059" name="Google Shape;1059;p20"/>
          <p:cNvCxnSpPr>
            <a:stCxn id="1043" idx="0"/>
            <a:endCxn id="1030" idx="4"/>
          </p:cNvCxnSpPr>
          <p:nvPr/>
        </p:nvCxnSpPr>
        <p:spPr>
          <a:xfrm rot="10800000">
            <a:off x="3829204" y="2993567"/>
            <a:ext cx="2266800" cy="1295400"/>
          </a:xfrm>
          <a:prstGeom prst="straightConnector1">
            <a:avLst/>
          </a:prstGeom>
          <a:noFill/>
          <a:ln w="9525" cap="flat" cmpd="sng">
            <a:solidFill>
              <a:srgbClr val="000000"/>
            </a:solidFill>
            <a:prstDash val="solid"/>
            <a:round/>
            <a:headEnd type="none" w="sm" len="sm"/>
            <a:tailEnd type="none" w="sm" len="sm"/>
          </a:ln>
        </p:spPr>
      </p:cxnSp>
      <p:cxnSp>
        <p:nvCxnSpPr>
          <p:cNvPr id="1060" name="Google Shape;1060;p20"/>
          <p:cNvCxnSpPr>
            <a:stCxn id="1046" idx="1"/>
            <a:endCxn id="1030" idx="4"/>
          </p:cNvCxnSpPr>
          <p:nvPr/>
        </p:nvCxnSpPr>
        <p:spPr>
          <a:xfrm rot="10800000">
            <a:off x="3829019" y="2993682"/>
            <a:ext cx="3831000" cy="1373400"/>
          </a:xfrm>
          <a:prstGeom prst="straightConnector1">
            <a:avLst/>
          </a:prstGeom>
          <a:noFill/>
          <a:ln w="9525" cap="flat" cmpd="sng">
            <a:solidFill>
              <a:srgbClr val="000000"/>
            </a:solidFill>
            <a:prstDash val="solid"/>
            <a:round/>
            <a:headEnd type="none" w="sm" len="sm"/>
            <a:tailEnd type="none" w="sm" len="sm"/>
          </a:ln>
        </p:spPr>
      </p:cxnSp>
      <p:cxnSp>
        <p:nvCxnSpPr>
          <p:cNvPr id="1061" name="Google Shape;1061;p20"/>
          <p:cNvCxnSpPr>
            <a:stCxn id="1042" idx="0"/>
            <a:endCxn id="1031" idx="4"/>
          </p:cNvCxnSpPr>
          <p:nvPr/>
        </p:nvCxnSpPr>
        <p:spPr>
          <a:xfrm rot="10800000">
            <a:off x="4724404" y="2993567"/>
            <a:ext cx="685800" cy="1295400"/>
          </a:xfrm>
          <a:prstGeom prst="straightConnector1">
            <a:avLst/>
          </a:prstGeom>
          <a:noFill/>
          <a:ln w="28575" cap="flat" cmpd="sng">
            <a:solidFill>
              <a:srgbClr val="FF0000"/>
            </a:solidFill>
            <a:prstDash val="solid"/>
            <a:round/>
            <a:headEnd type="triangle" w="lg" len="lg"/>
            <a:tailEnd type="none" w="sm" len="sm"/>
          </a:ln>
        </p:spPr>
      </p:cxnSp>
      <p:cxnSp>
        <p:nvCxnSpPr>
          <p:cNvPr id="1062" name="Google Shape;1062;p20"/>
          <p:cNvCxnSpPr>
            <a:stCxn id="1045" idx="0"/>
            <a:endCxn id="1031" idx="4"/>
          </p:cNvCxnSpPr>
          <p:nvPr/>
        </p:nvCxnSpPr>
        <p:spPr>
          <a:xfrm rot="10800000">
            <a:off x="4724404" y="2993567"/>
            <a:ext cx="2438400" cy="1295400"/>
          </a:xfrm>
          <a:prstGeom prst="straightConnector1">
            <a:avLst/>
          </a:prstGeom>
          <a:noFill/>
          <a:ln w="28575" cap="flat" cmpd="sng">
            <a:solidFill>
              <a:srgbClr val="FF0000"/>
            </a:solidFill>
            <a:prstDash val="solid"/>
            <a:round/>
            <a:headEnd type="triangle" w="lg" len="lg"/>
            <a:tailEnd type="none" w="sm" len="sm"/>
          </a:ln>
        </p:spPr>
      </p:cxnSp>
      <p:cxnSp>
        <p:nvCxnSpPr>
          <p:cNvPr id="1063" name="Google Shape;1063;p20"/>
          <p:cNvCxnSpPr>
            <a:stCxn id="1042" idx="0"/>
            <a:endCxn id="1032" idx="4"/>
          </p:cNvCxnSpPr>
          <p:nvPr/>
        </p:nvCxnSpPr>
        <p:spPr>
          <a:xfrm rot="10800000" flipH="1">
            <a:off x="5410204" y="2993567"/>
            <a:ext cx="209700" cy="1295400"/>
          </a:xfrm>
          <a:prstGeom prst="straightConnector1">
            <a:avLst/>
          </a:prstGeom>
          <a:noFill/>
          <a:ln w="9525" cap="flat" cmpd="sng">
            <a:solidFill>
              <a:srgbClr val="000000"/>
            </a:solidFill>
            <a:prstDash val="solid"/>
            <a:round/>
            <a:headEnd type="none" w="sm" len="sm"/>
            <a:tailEnd type="none" w="sm" len="sm"/>
          </a:ln>
        </p:spPr>
      </p:cxnSp>
      <p:cxnSp>
        <p:nvCxnSpPr>
          <p:cNvPr id="1064" name="Google Shape;1064;p20"/>
          <p:cNvCxnSpPr>
            <a:stCxn id="1045" idx="0"/>
            <a:endCxn id="1032" idx="4"/>
          </p:cNvCxnSpPr>
          <p:nvPr/>
        </p:nvCxnSpPr>
        <p:spPr>
          <a:xfrm rot="10800000">
            <a:off x="5619904" y="2993567"/>
            <a:ext cx="1542900" cy="1295400"/>
          </a:xfrm>
          <a:prstGeom prst="straightConnector1">
            <a:avLst/>
          </a:prstGeom>
          <a:noFill/>
          <a:ln w="9525" cap="flat" cmpd="sng">
            <a:solidFill>
              <a:srgbClr val="000000"/>
            </a:solidFill>
            <a:prstDash val="solid"/>
            <a:round/>
            <a:headEnd type="none" w="sm" len="sm"/>
            <a:tailEnd type="none" w="sm" len="sm"/>
          </a:ln>
        </p:spPr>
      </p:cxnSp>
      <p:cxnSp>
        <p:nvCxnSpPr>
          <p:cNvPr id="1065" name="Google Shape;1065;p20"/>
          <p:cNvCxnSpPr>
            <a:stCxn id="1042" idx="0"/>
            <a:endCxn id="1033" idx="4"/>
          </p:cNvCxnSpPr>
          <p:nvPr/>
        </p:nvCxnSpPr>
        <p:spPr>
          <a:xfrm rot="10800000" flipH="1">
            <a:off x="5410204" y="2993567"/>
            <a:ext cx="1104900" cy="1295400"/>
          </a:xfrm>
          <a:prstGeom prst="straightConnector1">
            <a:avLst/>
          </a:prstGeom>
          <a:noFill/>
          <a:ln w="28575" cap="flat" cmpd="sng">
            <a:solidFill>
              <a:srgbClr val="FF0000"/>
            </a:solidFill>
            <a:prstDash val="solid"/>
            <a:round/>
            <a:headEnd type="none" w="sm" len="sm"/>
            <a:tailEnd type="triangle" w="lg" len="lg"/>
          </a:ln>
        </p:spPr>
      </p:cxnSp>
      <p:cxnSp>
        <p:nvCxnSpPr>
          <p:cNvPr id="1066" name="Google Shape;1066;p20"/>
          <p:cNvCxnSpPr>
            <a:stCxn id="1045" idx="0"/>
            <a:endCxn id="1033" idx="4"/>
          </p:cNvCxnSpPr>
          <p:nvPr/>
        </p:nvCxnSpPr>
        <p:spPr>
          <a:xfrm rot="10800000">
            <a:off x="6515104" y="2993567"/>
            <a:ext cx="647700" cy="1295400"/>
          </a:xfrm>
          <a:prstGeom prst="straightConnector1">
            <a:avLst/>
          </a:prstGeom>
          <a:noFill/>
          <a:ln w="28575" cap="flat" cmpd="sng">
            <a:solidFill>
              <a:srgbClr val="FF0000"/>
            </a:solidFill>
            <a:prstDash val="solid"/>
            <a:round/>
            <a:headEnd type="none" w="sm" len="sm"/>
            <a:tailEnd type="triangle" w="lg" len="lg"/>
          </a:ln>
        </p:spPr>
      </p:cxnSp>
      <p:cxnSp>
        <p:nvCxnSpPr>
          <p:cNvPr id="1067" name="Google Shape;1067;p20"/>
          <p:cNvCxnSpPr>
            <a:stCxn id="1024" idx="4"/>
            <a:endCxn id="1030" idx="0"/>
          </p:cNvCxnSpPr>
          <p:nvPr/>
        </p:nvCxnSpPr>
        <p:spPr>
          <a:xfrm flipH="1">
            <a:off x="3828964" y="1469567"/>
            <a:ext cx="461100" cy="990600"/>
          </a:xfrm>
          <a:prstGeom prst="straightConnector1">
            <a:avLst/>
          </a:prstGeom>
          <a:noFill/>
          <a:ln w="9525" cap="flat" cmpd="sng">
            <a:solidFill>
              <a:srgbClr val="000000"/>
            </a:solidFill>
            <a:prstDash val="solid"/>
            <a:round/>
            <a:headEnd type="none" w="sm" len="sm"/>
            <a:tailEnd type="none" w="sm" len="sm"/>
          </a:ln>
        </p:spPr>
      </p:cxnSp>
      <p:cxnSp>
        <p:nvCxnSpPr>
          <p:cNvPr id="1068" name="Google Shape;1068;p20"/>
          <p:cNvCxnSpPr>
            <a:stCxn id="1024" idx="4"/>
            <a:endCxn id="1032" idx="0"/>
          </p:cNvCxnSpPr>
          <p:nvPr/>
        </p:nvCxnSpPr>
        <p:spPr>
          <a:xfrm>
            <a:off x="4290064" y="1469567"/>
            <a:ext cx="1329600" cy="990600"/>
          </a:xfrm>
          <a:prstGeom prst="straightConnector1">
            <a:avLst/>
          </a:prstGeom>
          <a:noFill/>
          <a:ln w="9525" cap="flat" cmpd="sng">
            <a:solidFill>
              <a:srgbClr val="000000"/>
            </a:solidFill>
            <a:prstDash val="solid"/>
            <a:round/>
            <a:headEnd type="none" w="sm" len="sm"/>
            <a:tailEnd type="none" w="sm" len="sm"/>
          </a:ln>
        </p:spPr>
      </p:cxnSp>
      <p:cxnSp>
        <p:nvCxnSpPr>
          <p:cNvPr id="1069" name="Google Shape;1069;p20"/>
          <p:cNvCxnSpPr>
            <a:stCxn id="1027" idx="4"/>
            <a:endCxn id="1032" idx="0"/>
          </p:cNvCxnSpPr>
          <p:nvPr/>
        </p:nvCxnSpPr>
        <p:spPr>
          <a:xfrm flipH="1">
            <a:off x="5619904" y="1469567"/>
            <a:ext cx="1276200" cy="990600"/>
          </a:xfrm>
          <a:prstGeom prst="straightConnector1">
            <a:avLst/>
          </a:prstGeom>
          <a:noFill/>
          <a:ln w="9525" cap="flat" cmpd="sng">
            <a:solidFill>
              <a:srgbClr val="000000"/>
            </a:solidFill>
            <a:prstDash val="solid"/>
            <a:round/>
            <a:headEnd type="none" w="sm" len="sm"/>
            <a:tailEnd type="none" w="sm" len="sm"/>
          </a:ln>
        </p:spPr>
      </p:cxnSp>
      <p:cxnSp>
        <p:nvCxnSpPr>
          <p:cNvPr id="1070" name="Google Shape;1070;p20"/>
          <p:cNvCxnSpPr>
            <a:stCxn id="1025" idx="4"/>
            <a:endCxn id="1030" idx="0"/>
          </p:cNvCxnSpPr>
          <p:nvPr/>
        </p:nvCxnSpPr>
        <p:spPr>
          <a:xfrm flipH="1">
            <a:off x="3829144" y="1469567"/>
            <a:ext cx="1329600" cy="990600"/>
          </a:xfrm>
          <a:prstGeom prst="straightConnector1">
            <a:avLst/>
          </a:prstGeom>
          <a:noFill/>
          <a:ln w="9525" cap="flat" cmpd="sng">
            <a:solidFill>
              <a:srgbClr val="000000"/>
            </a:solidFill>
            <a:prstDash val="solid"/>
            <a:round/>
            <a:headEnd type="none" w="sm" len="sm"/>
            <a:tailEnd type="none" w="sm" len="sm"/>
          </a:ln>
        </p:spPr>
      </p:cxnSp>
      <p:cxnSp>
        <p:nvCxnSpPr>
          <p:cNvPr id="1071" name="Google Shape;1071;p20"/>
          <p:cNvCxnSpPr>
            <a:stCxn id="1025" idx="4"/>
            <a:endCxn id="1032" idx="0"/>
          </p:cNvCxnSpPr>
          <p:nvPr/>
        </p:nvCxnSpPr>
        <p:spPr>
          <a:xfrm>
            <a:off x="5158744" y="1469567"/>
            <a:ext cx="461100" cy="990600"/>
          </a:xfrm>
          <a:prstGeom prst="straightConnector1">
            <a:avLst/>
          </a:prstGeom>
          <a:noFill/>
          <a:ln w="9525" cap="flat" cmpd="sng">
            <a:solidFill>
              <a:srgbClr val="000000"/>
            </a:solidFill>
            <a:prstDash val="solid"/>
            <a:round/>
            <a:headEnd type="none" w="sm" len="sm"/>
            <a:tailEnd type="none" w="sm" len="sm"/>
          </a:ln>
        </p:spPr>
      </p:cxnSp>
      <p:cxnSp>
        <p:nvCxnSpPr>
          <p:cNvPr id="1072" name="Google Shape;1072;p20"/>
          <p:cNvCxnSpPr>
            <a:stCxn id="1026" idx="4"/>
            <a:endCxn id="1030" idx="0"/>
          </p:cNvCxnSpPr>
          <p:nvPr/>
        </p:nvCxnSpPr>
        <p:spPr>
          <a:xfrm flipH="1">
            <a:off x="3829024" y="1469567"/>
            <a:ext cx="2198400" cy="990600"/>
          </a:xfrm>
          <a:prstGeom prst="straightConnector1">
            <a:avLst/>
          </a:prstGeom>
          <a:noFill/>
          <a:ln w="9525" cap="flat" cmpd="sng">
            <a:solidFill>
              <a:srgbClr val="000000"/>
            </a:solidFill>
            <a:prstDash val="solid"/>
            <a:round/>
            <a:headEnd type="none" w="sm" len="sm"/>
            <a:tailEnd type="none" w="sm" len="sm"/>
          </a:ln>
        </p:spPr>
      </p:cxnSp>
      <p:cxnSp>
        <p:nvCxnSpPr>
          <p:cNvPr id="1073" name="Google Shape;1073;p20"/>
          <p:cNvCxnSpPr>
            <a:stCxn id="1026" idx="4"/>
            <a:endCxn id="1031" idx="0"/>
          </p:cNvCxnSpPr>
          <p:nvPr/>
        </p:nvCxnSpPr>
        <p:spPr>
          <a:xfrm flipH="1">
            <a:off x="4724524" y="1469567"/>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1074" name="Google Shape;1074;p20"/>
          <p:cNvCxnSpPr>
            <a:stCxn id="1026" idx="4"/>
            <a:endCxn id="1032" idx="0"/>
          </p:cNvCxnSpPr>
          <p:nvPr/>
        </p:nvCxnSpPr>
        <p:spPr>
          <a:xfrm flipH="1">
            <a:off x="5619724" y="1469567"/>
            <a:ext cx="407700" cy="990600"/>
          </a:xfrm>
          <a:prstGeom prst="straightConnector1">
            <a:avLst/>
          </a:prstGeom>
          <a:noFill/>
          <a:ln w="9525" cap="flat" cmpd="sng">
            <a:solidFill>
              <a:srgbClr val="000000"/>
            </a:solidFill>
            <a:prstDash val="solid"/>
            <a:round/>
            <a:headEnd type="none" w="sm" len="sm"/>
            <a:tailEnd type="none" w="sm" len="sm"/>
          </a:ln>
        </p:spPr>
      </p:cxnSp>
      <p:sp>
        <p:nvSpPr>
          <p:cNvPr id="1075" name="Google Shape;1075;p20"/>
          <p:cNvSpPr txBox="1"/>
          <p:nvPr/>
        </p:nvSpPr>
        <p:spPr>
          <a:xfrm>
            <a:off x="2329546" y="4819962"/>
            <a:ext cx="7585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ONSETS</a:t>
            </a:r>
            <a:endParaRPr/>
          </a:p>
        </p:txBody>
      </p:sp>
      <p:sp>
        <p:nvSpPr>
          <p:cNvPr id="1076" name="Google Shape;1076;p20"/>
          <p:cNvSpPr txBox="1"/>
          <p:nvPr/>
        </p:nvSpPr>
        <p:spPr>
          <a:xfrm>
            <a:off x="5148172" y="4819960"/>
            <a:ext cx="8114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VOWELS</a:t>
            </a:r>
            <a:endParaRPr/>
          </a:p>
        </p:txBody>
      </p:sp>
      <p:sp>
        <p:nvSpPr>
          <p:cNvPr id="1077" name="Google Shape;1077;p20"/>
          <p:cNvSpPr txBox="1"/>
          <p:nvPr/>
        </p:nvSpPr>
        <p:spPr>
          <a:xfrm>
            <a:off x="6938895" y="4819961"/>
            <a:ext cx="69602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CODAS</a:t>
            </a:r>
            <a:endParaRPr/>
          </a:p>
        </p:txBody>
      </p:sp>
      <p:sp>
        <p:nvSpPr>
          <p:cNvPr id="1078" name="Google Shape;1078;p20"/>
          <p:cNvSpPr txBox="1"/>
          <p:nvPr/>
        </p:nvSpPr>
        <p:spPr>
          <a:xfrm>
            <a:off x="154847" y="972778"/>
            <a:ext cx="1039067"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SEMANTICS</a:t>
            </a:r>
            <a:endParaRPr/>
          </a:p>
        </p:txBody>
      </p:sp>
      <p:sp>
        <p:nvSpPr>
          <p:cNvPr id="1079" name="Google Shape;1079;p20"/>
          <p:cNvSpPr txBox="1"/>
          <p:nvPr/>
        </p:nvSpPr>
        <p:spPr>
          <a:xfrm>
            <a:off x="200225" y="2496778"/>
            <a:ext cx="75373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WORDS</a:t>
            </a:r>
            <a:endParaRPr/>
          </a:p>
        </p:txBody>
      </p:sp>
      <p:sp>
        <p:nvSpPr>
          <p:cNvPr id="1080" name="Google Shape;1080;p20"/>
          <p:cNvSpPr txBox="1"/>
          <p:nvPr/>
        </p:nvSpPr>
        <p:spPr>
          <a:xfrm>
            <a:off x="59161" y="4325578"/>
            <a:ext cx="103586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PHONEMES</a:t>
            </a:r>
            <a:endParaRPr/>
          </a:p>
        </p:txBody>
      </p:sp>
      <p:sp>
        <p:nvSpPr>
          <p:cNvPr id="1081" name="Google Shape;1081;p20"/>
          <p:cNvSpPr txBox="1"/>
          <p:nvPr/>
        </p:nvSpPr>
        <p:spPr>
          <a:xfrm>
            <a:off x="3430657" y="139460"/>
            <a:ext cx="2153154" cy="46166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400" b="1" i="0" u="none" strike="noStrike" cap="none" dirty="0">
                <a:solidFill>
                  <a:srgbClr val="000000"/>
                </a:solidFill>
                <a:latin typeface="Calibri"/>
                <a:ea typeface="Calibri"/>
                <a:cs typeface="Calibri"/>
                <a:sym typeface="Calibri"/>
              </a:rPr>
              <a:t>Formal</a:t>
            </a:r>
            <a:endParaRPr dirty="0"/>
          </a:p>
        </p:txBody>
      </p:sp>
      <p:sp>
        <p:nvSpPr>
          <p:cNvPr id="1082" name="Google Shape;1082;p20"/>
          <p:cNvSpPr txBox="1"/>
          <p:nvPr/>
        </p:nvSpPr>
        <p:spPr>
          <a:xfrm>
            <a:off x="7241262" y="91228"/>
            <a:ext cx="1810919" cy="332398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Weak upward spread of activation  </a:t>
            </a:r>
            <a:endParaRPr/>
          </a:p>
          <a:p>
            <a:pPr marL="0" marR="0" lvl="0" indent="0" algn="ctr" rtl="0">
              <a:lnSpc>
                <a:spcPct val="100000"/>
              </a:lnSpc>
              <a:spcBef>
                <a:spcPts val="0"/>
              </a:spcBef>
              <a:spcAft>
                <a:spcPts val="0"/>
              </a:spcAft>
              <a:buNone/>
            </a:pPr>
            <a:br>
              <a:rPr lang="en-US" sz="1400" b="0" i="0" u="none" strike="noStrike" cap="none">
                <a:solidFill>
                  <a:schemeClr val="dk2"/>
                </a:solidFill>
                <a:latin typeface="Calibri"/>
                <a:ea typeface="Calibri"/>
                <a:cs typeface="Calibri"/>
                <a:sym typeface="Calibri"/>
              </a:rPr>
            </a:br>
            <a:br>
              <a:rPr lang="en-US" sz="1400" b="0" i="0" u="none" strike="noStrike" cap="none">
                <a:solidFill>
                  <a:schemeClr val="dk2"/>
                </a:solidFill>
                <a:latin typeface="Calibri"/>
                <a:ea typeface="Calibri"/>
                <a:cs typeface="Calibri"/>
                <a:sym typeface="Calibri"/>
              </a:rPr>
            </a:br>
            <a:endParaRPr sz="1400" b="0" i="0" u="none" strike="noStrike" cap="none">
              <a:solidFill>
                <a:schemeClr val="dk2"/>
              </a:solidFill>
              <a:latin typeface="Calibri"/>
              <a:ea typeface="Calibri"/>
              <a:cs typeface="Calibri"/>
              <a:sym typeface="Calibri"/>
            </a:endParaRPr>
          </a:p>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Shared phonological features activate neighboring words</a:t>
            </a:r>
            <a:endParaRPr sz="1400" b="0" i="0" u="none" strike="noStrike" cap="none">
              <a:solidFill>
                <a:schemeClr val="dk2"/>
              </a:solidFill>
              <a:latin typeface="Calibri"/>
              <a:ea typeface="Calibri"/>
              <a:cs typeface="Calibri"/>
              <a:sym typeface="Calibri"/>
            </a:endParaRPr>
          </a:p>
          <a:p>
            <a:pPr marL="0" marR="0" lvl="0" indent="0" algn="ctr" rtl="0">
              <a:lnSpc>
                <a:spcPct val="100000"/>
              </a:lnSpc>
              <a:spcBef>
                <a:spcPts val="0"/>
              </a:spcBef>
              <a:spcAft>
                <a:spcPts val="0"/>
              </a:spcAft>
              <a:buNone/>
            </a:pPr>
            <a:br>
              <a:rPr lang="en-US" sz="1400" b="0" i="0" u="none" strike="noStrike" cap="none">
                <a:solidFill>
                  <a:schemeClr val="dk2"/>
                </a:solidFill>
                <a:latin typeface="Calibri"/>
                <a:ea typeface="Calibri"/>
                <a:cs typeface="Calibri"/>
                <a:sym typeface="Calibri"/>
              </a:rPr>
            </a:br>
            <a:br>
              <a:rPr lang="en-US" sz="1400" b="0" i="0" u="none" strike="noStrike" cap="none">
                <a:solidFill>
                  <a:schemeClr val="dk2"/>
                </a:solidFill>
                <a:latin typeface="Calibri"/>
                <a:ea typeface="Calibri"/>
                <a:cs typeface="Calibri"/>
                <a:sym typeface="Calibri"/>
              </a:rPr>
            </a:br>
            <a:endParaRPr sz="1400" b="0" i="0" u="none" strike="noStrike" cap="none">
              <a:solidFill>
                <a:schemeClr val="dk2"/>
              </a:solidFill>
              <a:latin typeface="Calibri"/>
              <a:ea typeface="Calibri"/>
              <a:cs typeface="Calibri"/>
              <a:sym typeface="Calibri"/>
            </a:endParaRPr>
          </a:p>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Phonological competitor word is inappropriately selected</a:t>
            </a:r>
            <a:endParaRPr sz="1400" b="0" i="0" u="none" strike="noStrike" cap="none">
              <a:solidFill>
                <a:schemeClr val="dk2"/>
              </a:solidFill>
              <a:latin typeface="Calibri"/>
              <a:ea typeface="Calibri"/>
              <a:cs typeface="Calibri"/>
              <a:sym typeface="Calibri"/>
            </a:endParaRPr>
          </a:p>
        </p:txBody>
      </p:sp>
      <p:cxnSp>
        <p:nvCxnSpPr>
          <p:cNvPr id="1083" name="Google Shape;1083;p20"/>
          <p:cNvCxnSpPr/>
          <p:nvPr/>
        </p:nvCxnSpPr>
        <p:spPr>
          <a:xfrm>
            <a:off x="8184049" y="653011"/>
            <a:ext cx="0" cy="396752"/>
          </a:xfrm>
          <a:prstGeom prst="straightConnector1">
            <a:avLst/>
          </a:prstGeom>
          <a:noFill/>
          <a:ln w="9525" cap="flat" cmpd="sng">
            <a:solidFill>
              <a:srgbClr val="565656"/>
            </a:solidFill>
            <a:prstDash val="solid"/>
            <a:round/>
            <a:headEnd type="none" w="sm" len="sm"/>
            <a:tailEnd type="triangle" w="med" len="med"/>
          </a:ln>
        </p:spPr>
      </p:cxnSp>
      <p:cxnSp>
        <p:nvCxnSpPr>
          <p:cNvPr id="1084" name="Google Shape;1084;p20"/>
          <p:cNvCxnSpPr/>
          <p:nvPr/>
        </p:nvCxnSpPr>
        <p:spPr>
          <a:xfrm>
            <a:off x="8187436" y="1944206"/>
            <a:ext cx="0" cy="396752"/>
          </a:xfrm>
          <a:prstGeom prst="straightConnector1">
            <a:avLst/>
          </a:prstGeom>
          <a:noFill/>
          <a:ln w="9525" cap="flat" cmpd="sng">
            <a:solidFill>
              <a:srgbClr val="565656"/>
            </a:solidFill>
            <a:prstDash val="solid"/>
            <a:round/>
            <a:headEnd type="none" w="sm" len="sm"/>
            <a:tailEnd type="triangle" w="med" len="med"/>
          </a:ln>
        </p:spPr>
      </p:cxnSp>
      <p:sp>
        <p:nvSpPr>
          <p:cNvPr id="1085" name="Google Shape;1085;p20"/>
          <p:cNvSpPr txBox="1"/>
          <p:nvPr/>
        </p:nvSpPr>
        <p:spPr>
          <a:xfrm>
            <a:off x="91819" y="89082"/>
            <a:ext cx="1333501" cy="649224"/>
          </a:xfrm>
          <a:prstGeom prst="rect">
            <a:avLst/>
          </a:prstGeom>
          <a:solidFill>
            <a:srgbClr val="DDDDDD"/>
          </a:solid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Calibri"/>
                <a:ea typeface="Calibri"/>
                <a:cs typeface="Calibri"/>
                <a:sym typeface="Calibri"/>
              </a:rPr>
              <a:t>Step 1 </a:t>
            </a:r>
            <a:endParaRPr/>
          </a:p>
          <a:p>
            <a:pPr marL="0" marR="0" lvl="0" indent="0" algn="ctr" rtl="0">
              <a:lnSpc>
                <a:spcPct val="100000"/>
              </a:lnSpc>
              <a:spcBef>
                <a:spcPts val="0"/>
              </a:spcBef>
              <a:spcAft>
                <a:spcPts val="0"/>
              </a:spcAft>
              <a:buNone/>
            </a:pPr>
            <a:r>
              <a:rPr lang="en-US" sz="1200" b="0" i="0" u="none" strike="noStrike" cap="none">
                <a:solidFill>
                  <a:srgbClr val="000000"/>
                </a:solidFill>
                <a:latin typeface="Calibri"/>
                <a:ea typeface="Calibri"/>
                <a:cs typeface="Calibri"/>
                <a:sym typeface="Calibri"/>
              </a:rPr>
              <a:t>Paraphasia </a:t>
            </a:r>
            <a:endParaRPr/>
          </a:p>
        </p:txBody>
      </p:sp>
      <p:pic>
        <p:nvPicPr>
          <p:cNvPr id="2" name="Audio 1">
            <a:hlinkClick r:id="" action="ppaction://media"/>
            <a:extLst>
              <a:ext uri="{FF2B5EF4-FFF2-40B4-BE49-F238E27FC236}">
                <a16:creationId xmlns:a16="http://schemas.microsoft.com/office/drawing/2014/main" id="{14CF924D-91DF-FD47-B7D7-13E06D35542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extLst>
      <p:ext uri="{BB962C8B-B14F-4D97-AF65-F5344CB8AC3E}">
        <p14:creationId xmlns:p14="http://schemas.microsoft.com/office/powerpoint/2010/main" val="3555382602"/>
      </p:ext>
    </p:extLst>
  </p:cSld>
  <p:clrMapOvr>
    <a:masterClrMapping/>
  </p:clrMapOvr>
  <mc:AlternateContent xmlns:mc="http://schemas.openxmlformats.org/markup-compatibility/2006">
    <mc:Choice xmlns:p14="http://schemas.microsoft.com/office/powerpoint/2010/main" Requires="p14">
      <p:transition spd="slow" p14:dur="2000" advTm="37266"/>
    </mc:Choice>
    <mc:Fallback>
      <p:transition spd="slow" advTm="3726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786"/>
        <p:cNvGrpSpPr/>
        <p:nvPr/>
      </p:nvGrpSpPr>
      <p:grpSpPr>
        <a:xfrm>
          <a:off x="0" y="0"/>
          <a:ext cx="0" cy="0"/>
          <a:chOff x="0" y="0"/>
          <a:chExt cx="0" cy="0"/>
        </a:xfrm>
      </p:grpSpPr>
      <p:grpSp>
        <p:nvGrpSpPr>
          <p:cNvPr id="787" name="Google Shape;787;p15"/>
          <p:cNvGrpSpPr/>
          <p:nvPr/>
        </p:nvGrpSpPr>
        <p:grpSpPr>
          <a:xfrm>
            <a:off x="2133600" y="881744"/>
            <a:ext cx="4876800" cy="533400"/>
            <a:chOff x="2133600" y="2286000"/>
            <a:chExt cx="4876800" cy="533400"/>
          </a:xfrm>
        </p:grpSpPr>
        <p:sp>
          <p:nvSpPr>
            <p:cNvPr id="788" name="Google Shape;788;p15"/>
            <p:cNvSpPr/>
            <p:nvPr/>
          </p:nvSpPr>
          <p:spPr>
            <a:xfrm>
              <a:off x="2133600" y="2286000"/>
              <a:ext cx="533400" cy="533400"/>
            </a:xfrm>
            <a:prstGeom prst="ellipse">
              <a:avLst/>
            </a:prstGeom>
            <a:solidFill>
              <a:schemeClr val="dk1">
                <a:alpha val="10980"/>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789" name="Google Shape;789;p15"/>
            <p:cNvSpPr/>
            <p:nvPr/>
          </p:nvSpPr>
          <p:spPr>
            <a:xfrm>
              <a:off x="300228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790" name="Google Shape;790;p15"/>
            <p:cNvSpPr/>
            <p:nvPr/>
          </p:nvSpPr>
          <p:spPr>
            <a:xfrm>
              <a:off x="387096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791" name="Google Shape;791;p15"/>
            <p:cNvSpPr/>
            <p:nvPr/>
          </p:nvSpPr>
          <p:spPr>
            <a:xfrm>
              <a:off x="473964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792" name="Google Shape;792;p15"/>
            <p:cNvSpPr/>
            <p:nvPr/>
          </p:nvSpPr>
          <p:spPr>
            <a:xfrm>
              <a:off x="560832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793" name="Google Shape;793;p15"/>
            <p:cNvSpPr/>
            <p:nvPr/>
          </p:nvSpPr>
          <p:spPr>
            <a:xfrm>
              <a:off x="6477000" y="2286000"/>
              <a:ext cx="533400" cy="533400"/>
            </a:xfrm>
            <a:prstGeom prst="ellipse">
              <a:avLst/>
            </a:prstGeom>
            <a:solidFill>
              <a:schemeClr val="dk1">
                <a:alpha val="10980"/>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nvGrpSpPr>
          <p:cNvPr id="794" name="Google Shape;794;p15"/>
          <p:cNvGrpSpPr/>
          <p:nvPr/>
        </p:nvGrpSpPr>
        <p:grpSpPr>
          <a:xfrm>
            <a:off x="2514600" y="2405744"/>
            <a:ext cx="4114800" cy="533400"/>
            <a:chOff x="2514600" y="2286000"/>
            <a:chExt cx="4114800" cy="533400"/>
          </a:xfrm>
        </p:grpSpPr>
        <p:sp>
          <p:nvSpPr>
            <p:cNvPr id="795" name="Google Shape;795;p15"/>
            <p:cNvSpPr/>
            <p:nvPr/>
          </p:nvSpPr>
          <p:spPr>
            <a:xfrm>
              <a:off x="2514600" y="2286000"/>
              <a:ext cx="533400" cy="533400"/>
            </a:xfrm>
            <a:prstGeom prst="ellipse">
              <a:avLst/>
            </a:prstGeom>
            <a:solidFill>
              <a:srgbClr val="FF0000"/>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LOG</a:t>
              </a:r>
              <a:endParaRPr dirty="0"/>
            </a:p>
          </p:txBody>
        </p:sp>
        <p:sp>
          <p:nvSpPr>
            <p:cNvPr id="796" name="Google Shape;796;p15"/>
            <p:cNvSpPr/>
            <p:nvPr/>
          </p:nvSpPr>
          <p:spPr>
            <a:xfrm>
              <a:off x="3409950" y="2286000"/>
              <a:ext cx="533400" cy="533400"/>
            </a:xfrm>
            <a:prstGeom prst="ellipse">
              <a:avLst/>
            </a:prstGeom>
            <a:solidFill>
              <a:schemeClr val="dk1">
                <a:alpha val="22745"/>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DOG</a:t>
              </a:r>
              <a:endParaRPr sz="1300" dirty="0"/>
            </a:p>
          </p:txBody>
        </p:sp>
        <p:sp>
          <p:nvSpPr>
            <p:cNvPr id="797" name="Google Shape;797;p15"/>
            <p:cNvSpPr/>
            <p:nvPr/>
          </p:nvSpPr>
          <p:spPr>
            <a:xfrm>
              <a:off x="4305300" y="2286000"/>
              <a:ext cx="533400" cy="533400"/>
            </a:xfrm>
            <a:prstGeom prst="ellipse">
              <a:avLst/>
            </a:prstGeom>
            <a:solidFill>
              <a:schemeClr val="dk1">
                <a:alpha val="93725"/>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CAT</a:t>
              </a:r>
              <a:endParaRPr dirty="0"/>
            </a:p>
          </p:txBody>
        </p:sp>
        <p:sp>
          <p:nvSpPr>
            <p:cNvPr id="798" name="Google Shape;798;p15"/>
            <p:cNvSpPr/>
            <p:nvPr/>
          </p:nvSpPr>
          <p:spPr>
            <a:xfrm>
              <a:off x="5200650" y="2286000"/>
              <a:ext cx="533400" cy="533400"/>
            </a:xfrm>
            <a:prstGeom prst="ellipse">
              <a:avLst/>
            </a:prstGeom>
            <a:solidFill>
              <a:schemeClr val="dk1">
                <a:alpha val="40784"/>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RAT</a:t>
              </a:r>
              <a:endParaRPr dirty="0"/>
            </a:p>
          </p:txBody>
        </p:sp>
        <p:sp>
          <p:nvSpPr>
            <p:cNvPr id="799" name="Google Shape;799;p15"/>
            <p:cNvSpPr/>
            <p:nvPr/>
          </p:nvSpPr>
          <p:spPr>
            <a:xfrm>
              <a:off x="6096000" y="2286000"/>
              <a:ext cx="533400" cy="533400"/>
            </a:xfrm>
            <a:prstGeom prst="ellipse">
              <a:avLst/>
            </a:prstGeom>
            <a:solidFill>
              <a:schemeClr val="dk1">
                <a:alpha val="9803"/>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MAT</a:t>
              </a:r>
              <a:endParaRPr dirty="0"/>
            </a:p>
          </p:txBody>
        </p:sp>
      </p:grpSp>
      <p:grpSp>
        <p:nvGrpSpPr>
          <p:cNvPr id="800" name="Google Shape;800;p15"/>
          <p:cNvGrpSpPr/>
          <p:nvPr/>
        </p:nvGrpSpPr>
        <p:grpSpPr>
          <a:xfrm>
            <a:off x="1181100" y="4234544"/>
            <a:ext cx="6781800" cy="533400"/>
            <a:chOff x="1219200" y="5486400"/>
            <a:chExt cx="6781800" cy="533400"/>
          </a:xfrm>
        </p:grpSpPr>
        <p:grpSp>
          <p:nvGrpSpPr>
            <p:cNvPr id="801" name="Google Shape;801;p15"/>
            <p:cNvGrpSpPr/>
            <p:nvPr/>
          </p:nvGrpSpPr>
          <p:grpSpPr>
            <a:xfrm>
              <a:off x="1219200" y="5486400"/>
              <a:ext cx="3276600" cy="533400"/>
              <a:chOff x="762000" y="5486400"/>
              <a:chExt cx="3276600" cy="533400"/>
            </a:xfrm>
          </p:grpSpPr>
          <p:sp>
            <p:nvSpPr>
              <p:cNvPr id="802" name="Google Shape;802;p15"/>
              <p:cNvSpPr/>
              <p:nvPr/>
            </p:nvSpPr>
            <p:spPr>
              <a:xfrm>
                <a:off x="7620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l</a:t>
                </a:r>
                <a:endParaRPr/>
              </a:p>
            </p:txBody>
          </p:sp>
          <p:sp>
            <p:nvSpPr>
              <p:cNvPr id="803" name="Google Shape;803;p15"/>
              <p:cNvSpPr/>
              <p:nvPr/>
            </p:nvSpPr>
            <p:spPr>
              <a:xfrm>
                <a:off x="14478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r</a:t>
                </a:r>
                <a:endParaRPr/>
              </a:p>
            </p:txBody>
          </p:sp>
          <p:sp>
            <p:nvSpPr>
              <p:cNvPr id="804" name="Google Shape;804;p15"/>
              <p:cNvSpPr/>
              <p:nvPr/>
            </p:nvSpPr>
            <p:spPr>
              <a:xfrm>
                <a:off x="21336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d</a:t>
                </a:r>
                <a:endParaRPr/>
              </a:p>
            </p:txBody>
          </p:sp>
          <p:sp>
            <p:nvSpPr>
              <p:cNvPr id="805" name="Google Shape;805;p15"/>
              <p:cNvSpPr/>
              <p:nvPr/>
            </p:nvSpPr>
            <p:spPr>
              <a:xfrm>
                <a:off x="2819400" y="5486400"/>
                <a:ext cx="533400" cy="533400"/>
              </a:xfrm>
              <a:prstGeom prst="ellipse">
                <a:avLst/>
              </a:prstGeom>
              <a:solidFill>
                <a:schemeClr val="dk1">
                  <a:alpha val="80784"/>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k</a:t>
                </a:r>
                <a:endParaRPr/>
              </a:p>
            </p:txBody>
          </p:sp>
          <p:sp>
            <p:nvSpPr>
              <p:cNvPr id="806" name="Google Shape;806;p15"/>
              <p:cNvSpPr/>
              <p:nvPr/>
            </p:nvSpPr>
            <p:spPr>
              <a:xfrm>
                <a:off x="35052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m</a:t>
                </a:r>
                <a:endParaRPr/>
              </a:p>
            </p:txBody>
          </p:sp>
        </p:grpSp>
        <p:grpSp>
          <p:nvGrpSpPr>
            <p:cNvPr id="807" name="Google Shape;807;p15"/>
            <p:cNvGrpSpPr/>
            <p:nvPr/>
          </p:nvGrpSpPr>
          <p:grpSpPr>
            <a:xfrm>
              <a:off x="5029200" y="5486400"/>
              <a:ext cx="1219200" cy="533400"/>
              <a:chOff x="5105400" y="5486400"/>
              <a:chExt cx="1219200" cy="533400"/>
            </a:xfrm>
          </p:grpSpPr>
          <p:sp>
            <p:nvSpPr>
              <p:cNvPr id="808" name="Google Shape;808;p15"/>
              <p:cNvSpPr/>
              <p:nvPr/>
            </p:nvSpPr>
            <p:spPr>
              <a:xfrm>
                <a:off x="5105400" y="5486400"/>
                <a:ext cx="533400" cy="533400"/>
              </a:xfrm>
              <a:prstGeom prst="ellipse">
                <a:avLst/>
              </a:prstGeom>
              <a:solidFill>
                <a:schemeClr val="dk1">
                  <a:alpha val="8980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æ</a:t>
                </a:r>
                <a:endParaRPr sz="1400" b="0" i="0" u="none" strike="noStrike" cap="none">
                  <a:solidFill>
                    <a:schemeClr val="dk2"/>
                  </a:solidFill>
                  <a:latin typeface="Calibri"/>
                  <a:ea typeface="Calibri"/>
                  <a:cs typeface="Calibri"/>
                  <a:sym typeface="Calibri"/>
                </a:endParaRPr>
              </a:p>
            </p:txBody>
          </p:sp>
          <p:sp>
            <p:nvSpPr>
              <p:cNvPr id="809" name="Google Shape;809;p15"/>
              <p:cNvSpPr/>
              <p:nvPr/>
            </p:nvSpPr>
            <p:spPr>
              <a:xfrm>
                <a:off x="57912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lvl="0" algn="ctr"/>
                <a:r>
                  <a:rPr lang="en-US" dirty="0" err="1">
                    <a:solidFill>
                      <a:schemeClr val="dk2"/>
                    </a:solidFill>
                    <a:latin typeface="Calibri"/>
                    <a:ea typeface="Calibri"/>
                    <a:cs typeface="Calibri"/>
                    <a:sym typeface="Calibri"/>
                  </a:rPr>
                  <a:t>ɔ</a:t>
                </a:r>
                <a:endParaRPr lang="en-US" dirty="0">
                  <a:solidFill>
                    <a:schemeClr val="dk2"/>
                  </a:solidFill>
                  <a:latin typeface="Calibri"/>
                  <a:ea typeface="Calibri"/>
                  <a:cs typeface="Calibri"/>
                  <a:sym typeface="Calibri"/>
                </a:endParaRPr>
              </a:p>
            </p:txBody>
          </p:sp>
        </p:grpSp>
        <p:grpSp>
          <p:nvGrpSpPr>
            <p:cNvPr id="810" name="Google Shape;810;p15"/>
            <p:cNvGrpSpPr/>
            <p:nvPr/>
          </p:nvGrpSpPr>
          <p:grpSpPr>
            <a:xfrm>
              <a:off x="6781800" y="5486400"/>
              <a:ext cx="1219200" cy="533400"/>
              <a:chOff x="6781800" y="5486400"/>
              <a:chExt cx="1219200" cy="533400"/>
            </a:xfrm>
          </p:grpSpPr>
          <p:sp>
            <p:nvSpPr>
              <p:cNvPr id="811" name="Google Shape;811;p15"/>
              <p:cNvSpPr/>
              <p:nvPr/>
            </p:nvSpPr>
            <p:spPr>
              <a:xfrm>
                <a:off x="6781800" y="5486400"/>
                <a:ext cx="533400" cy="533400"/>
              </a:xfrm>
              <a:prstGeom prst="ellipse">
                <a:avLst/>
              </a:prstGeom>
              <a:solidFill>
                <a:schemeClr val="dk1">
                  <a:alpha val="8980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t</a:t>
                </a:r>
                <a:endParaRPr/>
              </a:p>
            </p:txBody>
          </p:sp>
          <p:sp>
            <p:nvSpPr>
              <p:cNvPr id="812" name="Google Shape;812;p15"/>
              <p:cNvSpPr/>
              <p:nvPr/>
            </p:nvSpPr>
            <p:spPr>
              <a:xfrm>
                <a:off x="74676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g</a:t>
                </a:r>
                <a:endParaRPr/>
              </a:p>
            </p:txBody>
          </p:sp>
        </p:grpSp>
      </p:grpSp>
      <p:cxnSp>
        <p:nvCxnSpPr>
          <p:cNvPr id="813" name="Google Shape;813;p15"/>
          <p:cNvCxnSpPr>
            <a:stCxn id="789" idx="4"/>
            <a:endCxn id="797" idx="0"/>
          </p:cNvCxnSpPr>
          <p:nvPr/>
        </p:nvCxnSpPr>
        <p:spPr>
          <a:xfrm>
            <a:off x="3268980" y="1415144"/>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814" name="Google Shape;814;p15"/>
          <p:cNvCxnSpPr>
            <a:stCxn id="790" idx="4"/>
            <a:endCxn id="797" idx="0"/>
          </p:cNvCxnSpPr>
          <p:nvPr/>
        </p:nvCxnSpPr>
        <p:spPr>
          <a:xfrm>
            <a:off x="4137660" y="1415144"/>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815" name="Google Shape;815;p15"/>
          <p:cNvCxnSpPr>
            <a:stCxn id="791" idx="4"/>
            <a:endCxn id="797" idx="0"/>
          </p:cNvCxnSpPr>
          <p:nvPr/>
        </p:nvCxnSpPr>
        <p:spPr>
          <a:xfrm flipH="1">
            <a:off x="4571940" y="1415144"/>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816" name="Google Shape;816;p15"/>
          <p:cNvCxnSpPr>
            <a:stCxn id="792" idx="4"/>
            <a:endCxn id="797" idx="0"/>
          </p:cNvCxnSpPr>
          <p:nvPr/>
        </p:nvCxnSpPr>
        <p:spPr>
          <a:xfrm flipH="1">
            <a:off x="4572120" y="1415144"/>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817" name="Google Shape;817;p15"/>
          <p:cNvCxnSpPr>
            <a:stCxn id="788" idx="4"/>
            <a:endCxn id="796" idx="0"/>
          </p:cNvCxnSpPr>
          <p:nvPr/>
        </p:nvCxnSpPr>
        <p:spPr>
          <a:xfrm>
            <a:off x="2400300" y="1415144"/>
            <a:ext cx="1276500" cy="990600"/>
          </a:xfrm>
          <a:prstGeom prst="straightConnector1">
            <a:avLst/>
          </a:prstGeom>
          <a:noFill/>
          <a:ln w="9525" cap="flat" cmpd="sng">
            <a:solidFill>
              <a:srgbClr val="000000"/>
            </a:solidFill>
            <a:prstDash val="solid"/>
            <a:round/>
            <a:headEnd type="none" w="sm" len="sm"/>
            <a:tailEnd type="none" w="sm" len="sm"/>
          </a:ln>
        </p:spPr>
      </p:cxnSp>
      <p:cxnSp>
        <p:nvCxnSpPr>
          <p:cNvPr id="818" name="Google Shape;818;p15"/>
          <p:cNvCxnSpPr>
            <a:stCxn id="802" idx="0"/>
            <a:endCxn id="795" idx="4"/>
          </p:cNvCxnSpPr>
          <p:nvPr/>
        </p:nvCxnSpPr>
        <p:spPr>
          <a:xfrm rot="10800000" flipH="1">
            <a:off x="1447800" y="2939144"/>
            <a:ext cx="1333500" cy="1295400"/>
          </a:xfrm>
          <a:prstGeom prst="straightConnector1">
            <a:avLst/>
          </a:prstGeom>
          <a:noFill/>
          <a:ln w="9525" cap="flat" cmpd="sng">
            <a:solidFill>
              <a:srgbClr val="000000"/>
            </a:solidFill>
            <a:prstDash val="solid"/>
            <a:round/>
            <a:headEnd type="none" w="sm" len="sm"/>
            <a:tailEnd type="none" w="sm" len="sm"/>
          </a:ln>
        </p:spPr>
      </p:cxnSp>
      <p:cxnSp>
        <p:nvCxnSpPr>
          <p:cNvPr id="819" name="Google Shape;819;p15"/>
          <p:cNvCxnSpPr>
            <a:stCxn id="804" idx="0"/>
            <a:endCxn id="796" idx="4"/>
          </p:cNvCxnSpPr>
          <p:nvPr/>
        </p:nvCxnSpPr>
        <p:spPr>
          <a:xfrm rot="10800000" flipH="1">
            <a:off x="2819400" y="2939144"/>
            <a:ext cx="857400" cy="1295400"/>
          </a:xfrm>
          <a:prstGeom prst="straightConnector1">
            <a:avLst/>
          </a:prstGeom>
          <a:noFill/>
          <a:ln w="9525" cap="flat" cmpd="sng">
            <a:solidFill>
              <a:srgbClr val="000000"/>
            </a:solidFill>
            <a:prstDash val="solid"/>
            <a:round/>
            <a:headEnd type="none" w="sm" len="sm"/>
            <a:tailEnd type="none" w="sm" len="sm"/>
          </a:ln>
        </p:spPr>
      </p:cxnSp>
      <p:cxnSp>
        <p:nvCxnSpPr>
          <p:cNvPr id="820" name="Google Shape;820;p15"/>
          <p:cNvCxnSpPr>
            <a:stCxn id="805" idx="0"/>
            <a:endCxn id="797" idx="4"/>
          </p:cNvCxnSpPr>
          <p:nvPr/>
        </p:nvCxnSpPr>
        <p:spPr>
          <a:xfrm rot="10800000" flipH="1">
            <a:off x="3505200" y="2939144"/>
            <a:ext cx="1066800" cy="1295400"/>
          </a:xfrm>
          <a:prstGeom prst="straightConnector1">
            <a:avLst/>
          </a:prstGeom>
          <a:noFill/>
          <a:ln w="9525" cap="flat" cmpd="sng">
            <a:solidFill>
              <a:srgbClr val="000000"/>
            </a:solidFill>
            <a:prstDash val="solid"/>
            <a:round/>
            <a:headEnd type="none" w="sm" len="sm"/>
            <a:tailEnd type="none" w="sm" len="sm"/>
          </a:ln>
        </p:spPr>
      </p:cxnSp>
      <p:cxnSp>
        <p:nvCxnSpPr>
          <p:cNvPr id="821" name="Google Shape;821;p15"/>
          <p:cNvCxnSpPr>
            <a:stCxn id="803" idx="0"/>
            <a:endCxn id="798" idx="4"/>
          </p:cNvCxnSpPr>
          <p:nvPr/>
        </p:nvCxnSpPr>
        <p:spPr>
          <a:xfrm rot="10800000" flipH="1">
            <a:off x="2133600" y="2939144"/>
            <a:ext cx="3333900" cy="1295400"/>
          </a:xfrm>
          <a:prstGeom prst="straightConnector1">
            <a:avLst/>
          </a:prstGeom>
          <a:noFill/>
          <a:ln w="9525" cap="flat" cmpd="sng">
            <a:solidFill>
              <a:srgbClr val="000000"/>
            </a:solidFill>
            <a:prstDash val="solid"/>
            <a:round/>
            <a:headEnd type="none" w="sm" len="sm"/>
            <a:tailEnd type="none" w="sm" len="sm"/>
          </a:ln>
        </p:spPr>
      </p:cxnSp>
      <p:cxnSp>
        <p:nvCxnSpPr>
          <p:cNvPr id="822" name="Google Shape;822;p15"/>
          <p:cNvCxnSpPr>
            <a:stCxn id="806" idx="0"/>
            <a:endCxn id="799" idx="4"/>
          </p:cNvCxnSpPr>
          <p:nvPr/>
        </p:nvCxnSpPr>
        <p:spPr>
          <a:xfrm rot="10800000" flipH="1">
            <a:off x="4191000" y="2939144"/>
            <a:ext cx="2171700" cy="1295400"/>
          </a:xfrm>
          <a:prstGeom prst="straightConnector1">
            <a:avLst/>
          </a:prstGeom>
          <a:noFill/>
          <a:ln w="9525" cap="flat" cmpd="sng">
            <a:solidFill>
              <a:srgbClr val="000000"/>
            </a:solidFill>
            <a:prstDash val="solid"/>
            <a:round/>
            <a:headEnd type="none" w="sm" len="sm"/>
            <a:tailEnd type="none" w="sm" len="sm"/>
          </a:ln>
        </p:spPr>
      </p:cxnSp>
      <p:cxnSp>
        <p:nvCxnSpPr>
          <p:cNvPr id="823" name="Google Shape;823;p15"/>
          <p:cNvCxnSpPr>
            <a:stCxn id="809" idx="0"/>
            <a:endCxn id="795" idx="4"/>
          </p:cNvCxnSpPr>
          <p:nvPr/>
        </p:nvCxnSpPr>
        <p:spPr>
          <a:xfrm rot="10800000">
            <a:off x="2781300" y="2939144"/>
            <a:ext cx="3162300" cy="1295400"/>
          </a:xfrm>
          <a:prstGeom prst="straightConnector1">
            <a:avLst/>
          </a:prstGeom>
          <a:noFill/>
          <a:ln w="19050" cap="flat" cmpd="sng">
            <a:solidFill>
              <a:srgbClr val="FF0000"/>
            </a:solidFill>
            <a:prstDash val="solid"/>
            <a:round/>
            <a:headEnd type="none" w="sm" len="sm"/>
            <a:tailEnd type="triangle" w="lg" len="lg"/>
          </a:ln>
        </p:spPr>
      </p:cxnSp>
      <p:cxnSp>
        <p:nvCxnSpPr>
          <p:cNvPr id="824" name="Google Shape;824;p15"/>
          <p:cNvCxnSpPr/>
          <p:nvPr/>
        </p:nvCxnSpPr>
        <p:spPr>
          <a:xfrm rot="10800000">
            <a:off x="2781300" y="2939144"/>
            <a:ext cx="4914900" cy="1295400"/>
          </a:xfrm>
          <a:prstGeom prst="straightConnector1">
            <a:avLst/>
          </a:prstGeom>
          <a:noFill/>
          <a:ln w="19050" cap="flat" cmpd="sng">
            <a:solidFill>
              <a:srgbClr val="FF0000"/>
            </a:solidFill>
            <a:prstDash val="solid"/>
            <a:round/>
            <a:headEnd type="none" w="sm" len="sm"/>
            <a:tailEnd type="triangle" w="lg" len="lg"/>
          </a:ln>
        </p:spPr>
      </p:cxnSp>
      <p:cxnSp>
        <p:nvCxnSpPr>
          <p:cNvPr id="825" name="Google Shape;825;p15"/>
          <p:cNvCxnSpPr>
            <a:stCxn id="809" idx="0"/>
            <a:endCxn id="796" idx="4"/>
          </p:cNvCxnSpPr>
          <p:nvPr/>
        </p:nvCxnSpPr>
        <p:spPr>
          <a:xfrm rot="10800000">
            <a:off x="3676800" y="2939144"/>
            <a:ext cx="2266800" cy="1295400"/>
          </a:xfrm>
          <a:prstGeom prst="straightConnector1">
            <a:avLst/>
          </a:prstGeom>
          <a:noFill/>
          <a:ln w="19050" cap="flat" cmpd="sng">
            <a:solidFill>
              <a:srgbClr val="FF0000"/>
            </a:solidFill>
            <a:prstDash val="solid"/>
            <a:round/>
            <a:headEnd type="triangle" w="lg" len="lg"/>
            <a:tailEnd type="none" w="sm" len="sm"/>
          </a:ln>
        </p:spPr>
      </p:cxnSp>
      <p:cxnSp>
        <p:nvCxnSpPr>
          <p:cNvPr id="826" name="Google Shape;826;p15"/>
          <p:cNvCxnSpPr>
            <a:stCxn id="812" idx="1"/>
            <a:endCxn id="796" idx="4"/>
          </p:cNvCxnSpPr>
          <p:nvPr/>
        </p:nvCxnSpPr>
        <p:spPr>
          <a:xfrm rot="10800000">
            <a:off x="3676615" y="2939259"/>
            <a:ext cx="3831000" cy="1373400"/>
          </a:xfrm>
          <a:prstGeom prst="straightConnector1">
            <a:avLst/>
          </a:prstGeom>
          <a:noFill/>
          <a:ln w="19050" cap="flat" cmpd="sng">
            <a:solidFill>
              <a:srgbClr val="FF0000"/>
            </a:solidFill>
            <a:prstDash val="solid"/>
            <a:round/>
            <a:headEnd type="triangle" w="lg" len="lg"/>
            <a:tailEnd type="none" w="sm" len="sm"/>
          </a:ln>
        </p:spPr>
      </p:cxnSp>
      <p:cxnSp>
        <p:nvCxnSpPr>
          <p:cNvPr id="827" name="Google Shape;827;p15"/>
          <p:cNvCxnSpPr>
            <a:stCxn id="808" idx="0"/>
            <a:endCxn id="797" idx="4"/>
          </p:cNvCxnSpPr>
          <p:nvPr/>
        </p:nvCxnSpPr>
        <p:spPr>
          <a:xfrm rot="10800000">
            <a:off x="4572000" y="2939144"/>
            <a:ext cx="685800" cy="1295400"/>
          </a:xfrm>
          <a:prstGeom prst="straightConnector1">
            <a:avLst/>
          </a:prstGeom>
          <a:noFill/>
          <a:ln w="9525" cap="flat" cmpd="sng">
            <a:solidFill>
              <a:srgbClr val="000000"/>
            </a:solidFill>
            <a:prstDash val="solid"/>
            <a:round/>
            <a:headEnd type="none" w="sm" len="sm"/>
            <a:tailEnd type="none" w="sm" len="sm"/>
          </a:ln>
        </p:spPr>
      </p:cxnSp>
      <p:cxnSp>
        <p:nvCxnSpPr>
          <p:cNvPr id="828" name="Google Shape;828;p15"/>
          <p:cNvCxnSpPr>
            <a:stCxn id="811" idx="0"/>
            <a:endCxn id="797" idx="4"/>
          </p:cNvCxnSpPr>
          <p:nvPr/>
        </p:nvCxnSpPr>
        <p:spPr>
          <a:xfrm rot="10800000">
            <a:off x="4572000" y="2939144"/>
            <a:ext cx="2438400" cy="1295400"/>
          </a:xfrm>
          <a:prstGeom prst="straightConnector1">
            <a:avLst/>
          </a:prstGeom>
          <a:noFill/>
          <a:ln w="9525" cap="flat" cmpd="sng">
            <a:solidFill>
              <a:srgbClr val="000000"/>
            </a:solidFill>
            <a:prstDash val="solid"/>
            <a:round/>
            <a:headEnd type="none" w="sm" len="sm"/>
            <a:tailEnd type="none" w="sm" len="sm"/>
          </a:ln>
        </p:spPr>
      </p:cxnSp>
      <p:cxnSp>
        <p:nvCxnSpPr>
          <p:cNvPr id="829" name="Google Shape;829;p15"/>
          <p:cNvCxnSpPr>
            <a:stCxn id="808" idx="0"/>
            <a:endCxn id="798" idx="4"/>
          </p:cNvCxnSpPr>
          <p:nvPr/>
        </p:nvCxnSpPr>
        <p:spPr>
          <a:xfrm rot="10800000" flipH="1">
            <a:off x="5257800" y="2939144"/>
            <a:ext cx="209700" cy="1295400"/>
          </a:xfrm>
          <a:prstGeom prst="straightConnector1">
            <a:avLst/>
          </a:prstGeom>
          <a:noFill/>
          <a:ln w="9525" cap="flat" cmpd="sng">
            <a:solidFill>
              <a:srgbClr val="000000"/>
            </a:solidFill>
            <a:prstDash val="solid"/>
            <a:round/>
            <a:headEnd type="none" w="sm" len="sm"/>
            <a:tailEnd type="none" w="sm" len="sm"/>
          </a:ln>
        </p:spPr>
      </p:cxnSp>
      <p:cxnSp>
        <p:nvCxnSpPr>
          <p:cNvPr id="830" name="Google Shape;830;p15"/>
          <p:cNvCxnSpPr>
            <a:stCxn id="811" idx="0"/>
            <a:endCxn id="798" idx="4"/>
          </p:cNvCxnSpPr>
          <p:nvPr/>
        </p:nvCxnSpPr>
        <p:spPr>
          <a:xfrm rot="10800000">
            <a:off x="5467500" y="2939144"/>
            <a:ext cx="1542900" cy="1295400"/>
          </a:xfrm>
          <a:prstGeom prst="straightConnector1">
            <a:avLst/>
          </a:prstGeom>
          <a:noFill/>
          <a:ln w="9525" cap="flat" cmpd="sng">
            <a:solidFill>
              <a:srgbClr val="000000"/>
            </a:solidFill>
            <a:prstDash val="solid"/>
            <a:round/>
            <a:headEnd type="none" w="sm" len="sm"/>
            <a:tailEnd type="none" w="sm" len="sm"/>
          </a:ln>
        </p:spPr>
      </p:cxnSp>
      <p:cxnSp>
        <p:nvCxnSpPr>
          <p:cNvPr id="831" name="Google Shape;831;p15"/>
          <p:cNvCxnSpPr>
            <a:stCxn id="808" idx="0"/>
            <a:endCxn id="799" idx="4"/>
          </p:cNvCxnSpPr>
          <p:nvPr/>
        </p:nvCxnSpPr>
        <p:spPr>
          <a:xfrm rot="10800000" flipH="1">
            <a:off x="5257800" y="2939144"/>
            <a:ext cx="1104900" cy="1295400"/>
          </a:xfrm>
          <a:prstGeom prst="straightConnector1">
            <a:avLst/>
          </a:prstGeom>
          <a:noFill/>
          <a:ln w="9525" cap="flat" cmpd="sng">
            <a:solidFill>
              <a:srgbClr val="000000"/>
            </a:solidFill>
            <a:prstDash val="solid"/>
            <a:round/>
            <a:headEnd type="none" w="sm" len="sm"/>
            <a:tailEnd type="none" w="sm" len="sm"/>
          </a:ln>
        </p:spPr>
      </p:cxnSp>
      <p:cxnSp>
        <p:nvCxnSpPr>
          <p:cNvPr id="832" name="Google Shape;832;p15"/>
          <p:cNvCxnSpPr>
            <a:stCxn id="811" idx="0"/>
            <a:endCxn id="799" idx="4"/>
          </p:cNvCxnSpPr>
          <p:nvPr/>
        </p:nvCxnSpPr>
        <p:spPr>
          <a:xfrm rot="10800000">
            <a:off x="6362700" y="2939144"/>
            <a:ext cx="647700" cy="1295400"/>
          </a:xfrm>
          <a:prstGeom prst="straightConnector1">
            <a:avLst/>
          </a:prstGeom>
          <a:noFill/>
          <a:ln w="9525" cap="flat" cmpd="sng">
            <a:solidFill>
              <a:srgbClr val="000000"/>
            </a:solidFill>
            <a:prstDash val="solid"/>
            <a:round/>
            <a:headEnd type="none" w="sm" len="sm"/>
            <a:tailEnd type="none" w="sm" len="sm"/>
          </a:ln>
        </p:spPr>
      </p:cxnSp>
      <p:cxnSp>
        <p:nvCxnSpPr>
          <p:cNvPr id="833" name="Google Shape;833;p15"/>
          <p:cNvCxnSpPr>
            <a:stCxn id="790" idx="4"/>
            <a:endCxn id="796" idx="0"/>
          </p:cNvCxnSpPr>
          <p:nvPr/>
        </p:nvCxnSpPr>
        <p:spPr>
          <a:xfrm flipH="1">
            <a:off x="3676560" y="1415144"/>
            <a:ext cx="461100" cy="990600"/>
          </a:xfrm>
          <a:prstGeom prst="straightConnector1">
            <a:avLst/>
          </a:prstGeom>
          <a:noFill/>
          <a:ln w="19050" cap="flat" cmpd="sng">
            <a:solidFill>
              <a:srgbClr val="FF0000"/>
            </a:solidFill>
            <a:prstDash val="solid"/>
            <a:round/>
            <a:headEnd type="none" w="sm" len="sm"/>
            <a:tailEnd type="triangle" w="med" len="med"/>
          </a:ln>
        </p:spPr>
      </p:cxnSp>
      <p:cxnSp>
        <p:nvCxnSpPr>
          <p:cNvPr id="834" name="Google Shape;834;p15"/>
          <p:cNvCxnSpPr>
            <a:stCxn id="790" idx="4"/>
            <a:endCxn id="798" idx="0"/>
          </p:cNvCxnSpPr>
          <p:nvPr/>
        </p:nvCxnSpPr>
        <p:spPr>
          <a:xfrm>
            <a:off x="4137660" y="1415144"/>
            <a:ext cx="1329600" cy="990600"/>
          </a:xfrm>
          <a:prstGeom prst="straightConnector1">
            <a:avLst/>
          </a:prstGeom>
          <a:noFill/>
          <a:ln w="9525" cap="flat" cmpd="sng">
            <a:solidFill>
              <a:srgbClr val="000000"/>
            </a:solidFill>
            <a:prstDash val="solid"/>
            <a:round/>
            <a:headEnd type="none" w="sm" len="sm"/>
            <a:tailEnd type="none" w="sm" len="sm"/>
          </a:ln>
        </p:spPr>
      </p:cxnSp>
      <p:cxnSp>
        <p:nvCxnSpPr>
          <p:cNvPr id="835" name="Google Shape;835;p15"/>
          <p:cNvCxnSpPr>
            <a:stCxn id="793" idx="4"/>
            <a:endCxn id="798" idx="0"/>
          </p:cNvCxnSpPr>
          <p:nvPr/>
        </p:nvCxnSpPr>
        <p:spPr>
          <a:xfrm flipH="1">
            <a:off x="5467500" y="1415144"/>
            <a:ext cx="1276200" cy="990600"/>
          </a:xfrm>
          <a:prstGeom prst="straightConnector1">
            <a:avLst/>
          </a:prstGeom>
          <a:noFill/>
          <a:ln w="9525" cap="flat" cmpd="sng">
            <a:solidFill>
              <a:srgbClr val="000000"/>
            </a:solidFill>
            <a:prstDash val="solid"/>
            <a:round/>
            <a:headEnd type="none" w="sm" len="sm"/>
            <a:tailEnd type="none" w="sm" len="sm"/>
          </a:ln>
        </p:spPr>
      </p:cxnSp>
      <p:cxnSp>
        <p:nvCxnSpPr>
          <p:cNvPr id="836" name="Google Shape;836;p15"/>
          <p:cNvCxnSpPr>
            <a:stCxn id="791" idx="4"/>
            <a:endCxn id="796" idx="0"/>
          </p:cNvCxnSpPr>
          <p:nvPr/>
        </p:nvCxnSpPr>
        <p:spPr>
          <a:xfrm flipH="1">
            <a:off x="3676740" y="1415144"/>
            <a:ext cx="1329600" cy="990600"/>
          </a:xfrm>
          <a:prstGeom prst="straightConnector1">
            <a:avLst/>
          </a:prstGeom>
          <a:noFill/>
          <a:ln w="19050" cap="flat" cmpd="sng">
            <a:solidFill>
              <a:srgbClr val="FF0000"/>
            </a:solidFill>
            <a:prstDash val="solid"/>
            <a:round/>
            <a:headEnd type="none" w="sm" len="sm"/>
            <a:tailEnd type="triangle" w="med" len="med"/>
          </a:ln>
        </p:spPr>
      </p:cxnSp>
      <p:cxnSp>
        <p:nvCxnSpPr>
          <p:cNvPr id="837" name="Google Shape;837;p15"/>
          <p:cNvCxnSpPr>
            <a:stCxn id="791" idx="4"/>
            <a:endCxn id="798" idx="0"/>
          </p:cNvCxnSpPr>
          <p:nvPr/>
        </p:nvCxnSpPr>
        <p:spPr>
          <a:xfrm>
            <a:off x="5006340" y="1415144"/>
            <a:ext cx="461100" cy="990600"/>
          </a:xfrm>
          <a:prstGeom prst="straightConnector1">
            <a:avLst/>
          </a:prstGeom>
          <a:noFill/>
          <a:ln w="9525" cap="flat" cmpd="sng">
            <a:solidFill>
              <a:srgbClr val="000000"/>
            </a:solidFill>
            <a:prstDash val="solid"/>
            <a:round/>
            <a:headEnd type="none" w="sm" len="sm"/>
            <a:tailEnd type="none" w="sm" len="sm"/>
          </a:ln>
        </p:spPr>
      </p:cxnSp>
      <p:cxnSp>
        <p:nvCxnSpPr>
          <p:cNvPr id="838" name="Google Shape;838;p15"/>
          <p:cNvCxnSpPr>
            <a:stCxn id="792" idx="4"/>
            <a:endCxn id="796" idx="0"/>
          </p:cNvCxnSpPr>
          <p:nvPr/>
        </p:nvCxnSpPr>
        <p:spPr>
          <a:xfrm flipH="1">
            <a:off x="3676620" y="1415144"/>
            <a:ext cx="2198400" cy="990600"/>
          </a:xfrm>
          <a:prstGeom prst="straightConnector1">
            <a:avLst/>
          </a:prstGeom>
          <a:noFill/>
          <a:ln w="19050" cap="flat" cmpd="sng">
            <a:solidFill>
              <a:srgbClr val="FF0000"/>
            </a:solidFill>
            <a:prstDash val="solid"/>
            <a:round/>
            <a:headEnd type="none" w="sm" len="sm"/>
            <a:tailEnd type="triangle" w="med" len="med"/>
          </a:ln>
        </p:spPr>
      </p:cxnSp>
      <p:cxnSp>
        <p:nvCxnSpPr>
          <p:cNvPr id="839" name="Google Shape;839;p15"/>
          <p:cNvCxnSpPr>
            <a:stCxn id="792" idx="4"/>
            <a:endCxn id="797" idx="0"/>
          </p:cNvCxnSpPr>
          <p:nvPr/>
        </p:nvCxnSpPr>
        <p:spPr>
          <a:xfrm flipH="1">
            <a:off x="4572120" y="1415144"/>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840" name="Google Shape;840;p15"/>
          <p:cNvCxnSpPr>
            <a:stCxn id="792" idx="4"/>
            <a:endCxn id="798" idx="0"/>
          </p:cNvCxnSpPr>
          <p:nvPr/>
        </p:nvCxnSpPr>
        <p:spPr>
          <a:xfrm flipH="1">
            <a:off x="5467320" y="1415144"/>
            <a:ext cx="407700" cy="990600"/>
          </a:xfrm>
          <a:prstGeom prst="straightConnector1">
            <a:avLst/>
          </a:prstGeom>
          <a:noFill/>
          <a:ln w="9525" cap="flat" cmpd="sng">
            <a:solidFill>
              <a:srgbClr val="000000"/>
            </a:solidFill>
            <a:prstDash val="solid"/>
            <a:round/>
            <a:headEnd type="none" w="sm" len="sm"/>
            <a:tailEnd type="none" w="sm" len="sm"/>
          </a:ln>
        </p:spPr>
      </p:cxnSp>
      <p:sp>
        <p:nvSpPr>
          <p:cNvPr id="841" name="Google Shape;841;p15"/>
          <p:cNvSpPr txBox="1"/>
          <p:nvPr/>
        </p:nvSpPr>
        <p:spPr>
          <a:xfrm flipH="1">
            <a:off x="7391076" y="86471"/>
            <a:ext cx="1710690" cy="353943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Weak downward </a:t>
            </a:r>
            <a:br>
              <a:rPr lang="en-US" sz="1400" b="0" i="0" u="none" strike="noStrike" cap="none">
                <a:solidFill>
                  <a:srgbClr val="000000"/>
                </a:solidFill>
                <a:latin typeface="Calibri"/>
                <a:ea typeface="Calibri"/>
                <a:cs typeface="Calibri"/>
                <a:sym typeface="Calibri"/>
              </a:rPr>
            </a:br>
            <a:r>
              <a:rPr lang="en-US" sz="1400" b="0" i="0" u="none" strike="noStrike" cap="none">
                <a:solidFill>
                  <a:srgbClr val="000000"/>
                </a:solidFill>
                <a:latin typeface="Calibri"/>
                <a:ea typeface="Calibri"/>
                <a:cs typeface="Calibri"/>
                <a:sym typeface="Calibri"/>
              </a:rPr>
              <a:t>and upward spread </a:t>
            </a:r>
            <a:br>
              <a:rPr lang="en-US" sz="1400" b="0" i="0" u="none" strike="noStrike" cap="none">
                <a:solidFill>
                  <a:srgbClr val="000000"/>
                </a:solidFill>
                <a:latin typeface="Calibri"/>
                <a:ea typeface="Calibri"/>
                <a:cs typeface="Calibri"/>
                <a:sym typeface="Calibri"/>
              </a:rPr>
            </a:br>
            <a:r>
              <a:rPr lang="en-US" sz="1400" b="0" i="0" u="none" strike="noStrike" cap="none">
                <a:solidFill>
                  <a:srgbClr val="000000"/>
                </a:solidFill>
                <a:latin typeface="Calibri"/>
                <a:ea typeface="Calibri"/>
                <a:cs typeface="Calibri"/>
                <a:sym typeface="Calibri"/>
              </a:rPr>
              <a:t>of activation</a:t>
            </a:r>
            <a:endParaRPr/>
          </a:p>
          <a:p>
            <a:pPr marL="0" marR="0" lvl="0" indent="0" algn="ctr" rtl="0">
              <a:lnSpc>
                <a:spcPct val="100000"/>
              </a:lnSpc>
              <a:spcBef>
                <a:spcPts val="0"/>
              </a:spcBef>
              <a:spcAft>
                <a:spcPts val="0"/>
              </a:spcAft>
              <a:buNone/>
            </a:pPr>
            <a:endParaRPr sz="1400" b="0" i="0" u="none" strike="noStrike" cap="none">
              <a:solidFill>
                <a:srgbClr val="000000"/>
              </a:solidFill>
              <a:latin typeface="Calibri"/>
              <a:ea typeface="Calibri"/>
              <a:cs typeface="Calibri"/>
              <a:sym typeface="Calibri"/>
            </a:endParaRPr>
          </a:p>
          <a:p>
            <a:pPr marL="0" marR="0" lvl="0" indent="0" algn="ctr" rtl="0">
              <a:lnSpc>
                <a:spcPct val="100000"/>
              </a:lnSpc>
              <a:spcBef>
                <a:spcPts val="0"/>
              </a:spcBef>
              <a:spcAft>
                <a:spcPts val="0"/>
              </a:spcAft>
              <a:buNone/>
            </a:pPr>
            <a:endParaRPr sz="1400" b="0" i="0" u="none" strike="noStrike" cap="none">
              <a:solidFill>
                <a:srgbClr val="000000"/>
              </a:solidFill>
              <a:latin typeface="Calibri"/>
              <a:ea typeface="Calibri"/>
              <a:cs typeface="Calibri"/>
              <a:sym typeface="Calibri"/>
            </a:endParaRPr>
          </a:p>
          <a:p>
            <a:pPr marL="0" marR="0" lvl="0" indent="0" algn="ctr"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Shared phonological features from a semantic neighbor activate a competitor word</a:t>
            </a:r>
            <a:endParaRPr/>
          </a:p>
          <a:p>
            <a:pPr marL="0" marR="0" lvl="0" indent="0" algn="ctr" rtl="0">
              <a:lnSpc>
                <a:spcPct val="100000"/>
              </a:lnSpc>
              <a:spcBef>
                <a:spcPts val="0"/>
              </a:spcBef>
              <a:spcAft>
                <a:spcPts val="0"/>
              </a:spcAft>
              <a:buNone/>
            </a:pPr>
            <a:endParaRPr sz="1400" b="0" i="0" u="none" strike="noStrike" cap="none">
              <a:solidFill>
                <a:srgbClr val="000000"/>
              </a:solidFill>
              <a:latin typeface="Calibri"/>
              <a:ea typeface="Calibri"/>
              <a:cs typeface="Calibri"/>
              <a:sym typeface="Calibri"/>
            </a:endParaRPr>
          </a:p>
          <a:p>
            <a:pPr marL="0" marR="0" lvl="0" indent="0" algn="ctr" rtl="0">
              <a:lnSpc>
                <a:spcPct val="100000"/>
              </a:lnSpc>
              <a:spcBef>
                <a:spcPts val="0"/>
              </a:spcBef>
              <a:spcAft>
                <a:spcPts val="0"/>
              </a:spcAft>
              <a:buNone/>
            </a:pPr>
            <a:endParaRPr sz="1400" b="0" i="0" u="none" strike="noStrike" cap="none">
              <a:solidFill>
                <a:srgbClr val="000000"/>
              </a:solidFill>
              <a:latin typeface="Calibri"/>
              <a:ea typeface="Calibri"/>
              <a:cs typeface="Calibri"/>
              <a:sym typeface="Calibri"/>
            </a:endParaRPr>
          </a:p>
          <a:p>
            <a:pPr marL="0" marR="0" lvl="0" indent="0" algn="ctr" rtl="0">
              <a:lnSpc>
                <a:spcPct val="100000"/>
              </a:lnSpc>
              <a:spcBef>
                <a:spcPts val="0"/>
              </a:spcBef>
              <a:spcAft>
                <a:spcPts val="0"/>
              </a:spcAft>
              <a:buNone/>
            </a:pPr>
            <a:endParaRPr sz="1400" b="0" i="0" u="none" strike="noStrike" cap="none">
              <a:solidFill>
                <a:srgbClr val="000000"/>
              </a:solidFill>
              <a:latin typeface="Calibri"/>
              <a:ea typeface="Calibri"/>
              <a:cs typeface="Calibri"/>
              <a:sym typeface="Calibri"/>
            </a:endParaRPr>
          </a:p>
          <a:p>
            <a:pPr marL="0" marR="0" lvl="0" indent="0" algn="ctr"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Competitor is inappropriately selected</a:t>
            </a:r>
            <a:endParaRPr/>
          </a:p>
        </p:txBody>
      </p:sp>
      <p:sp>
        <p:nvSpPr>
          <p:cNvPr id="842" name="Google Shape;842;p15"/>
          <p:cNvSpPr txBox="1"/>
          <p:nvPr/>
        </p:nvSpPr>
        <p:spPr>
          <a:xfrm>
            <a:off x="154847" y="972778"/>
            <a:ext cx="1039067"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SEMANTICS</a:t>
            </a:r>
            <a:endParaRPr/>
          </a:p>
        </p:txBody>
      </p:sp>
      <p:sp>
        <p:nvSpPr>
          <p:cNvPr id="843" name="Google Shape;843;p15"/>
          <p:cNvSpPr txBox="1"/>
          <p:nvPr/>
        </p:nvSpPr>
        <p:spPr>
          <a:xfrm>
            <a:off x="200225" y="2496778"/>
            <a:ext cx="75373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WORDS</a:t>
            </a:r>
            <a:endParaRPr/>
          </a:p>
        </p:txBody>
      </p:sp>
      <p:sp>
        <p:nvSpPr>
          <p:cNvPr id="844" name="Google Shape;844;p15"/>
          <p:cNvSpPr txBox="1"/>
          <p:nvPr/>
        </p:nvSpPr>
        <p:spPr>
          <a:xfrm>
            <a:off x="59161" y="4325578"/>
            <a:ext cx="103586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PHONEMES</a:t>
            </a:r>
            <a:endParaRPr/>
          </a:p>
        </p:txBody>
      </p:sp>
      <p:sp>
        <p:nvSpPr>
          <p:cNvPr id="845" name="Google Shape;845;p15"/>
          <p:cNvSpPr txBox="1"/>
          <p:nvPr/>
        </p:nvSpPr>
        <p:spPr>
          <a:xfrm>
            <a:off x="2453735" y="4815305"/>
            <a:ext cx="7585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ONSETS</a:t>
            </a:r>
            <a:endParaRPr/>
          </a:p>
        </p:txBody>
      </p:sp>
      <p:sp>
        <p:nvSpPr>
          <p:cNvPr id="846" name="Google Shape;846;p15"/>
          <p:cNvSpPr txBox="1"/>
          <p:nvPr/>
        </p:nvSpPr>
        <p:spPr>
          <a:xfrm>
            <a:off x="5219075" y="4811488"/>
            <a:ext cx="8114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VOWELS</a:t>
            </a:r>
            <a:endParaRPr/>
          </a:p>
        </p:txBody>
      </p:sp>
      <p:sp>
        <p:nvSpPr>
          <p:cNvPr id="847" name="Google Shape;847;p15"/>
          <p:cNvSpPr txBox="1"/>
          <p:nvPr/>
        </p:nvSpPr>
        <p:spPr>
          <a:xfrm>
            <a:off x="7043064" y="4811488"/>
            <a:ext cx="69602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CODAS</a:t>
            </a:r>
            <a:endParaRPr/>
          </a:p>
        </p:txBody>
      </p:sp>
      <p:cxnSp>
        <p:nvCxnSpPr>
          <p:cNvPr id="848" name="Google Shape;848;p15"/>
          <p:cNvCxnSpPr/>
          <p:nvPr/>
        </p:nvCxnSpPr>
        <p:spPr>
          <a:xfrm>
            <a:off x="8282765" y="774402"/>
            <a:ext cx="0" cy="396752"/>
          </a:xfrm>
          <a:prstGeom prst="straightConnector1">
            <a:avLst/>
          </a:prstGeom>
          <a:noFill/>
          <a:ln w="9525" cap="flat" cmpd="sng">
            <a:solidFill>
              <a:srgbClr val="565656"/>
            </a:solidFill>
            <a:prstDash val="solid"/>
            <a:round/>
            <a:headEnd type="none" w="sm" len="sm"/>
            <a:tailEnd type="triangle" w="med" len="med"/>
          </a:ln>
        </p:spPr>
      </p:cxnSp>
      <p:cxnSp>
        <p:nvCxnSpPr>
          <p:cNvPr id="849" name="Google Shape;849;p15"/>
          <p:cNvCxnSpPr/>
          <p:nvPr/>
        </p:nvCxnSpPr>
        <p:spPr>
          <a:xfrm>
            <a:off x="8282765" y="2405744"/>
            <a:ext cx="0" cy="396752"/>
          </a:xfrm>
          <a:prstGeom prst="straightConnector1">
            <a:avLst/>
          </a:prstGeom>
          <a:noFill/>
          <a:ln w="9525" cap="flat" cmpd="sng">
            <a:solidFill>
              <a:srgbClr val="565656"/>
            </a:solidFill>
            <a:prstDash val="solid"/>
            <a:round/>
            <a:headEnd type="none" w="sm" len="sm"/>
            <a:tailEnd type="triangle" w="med" len="med"/>
          </a:ln>
        </p:spPr>
      </p:cxnSp>
      <p:sp>
        <p:nvSpPr>
          <p:cNvPr id="850" name="Google Shape;850;p15"/>
          <p:cNvSpPr/>
          <p:nvPr/>
        </p:nvSpPr>
        <p:spPr>
          <a:xfrm>
            <a:off x="3098775" y="158823"/>
            <a:ext cx="2828890" cy="46166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400" b="1" i="0" u="none" strike="noStrike" cap="none">
                <a:solidFill>
                  <a:schemeClr val="dk2"/>
                </a:solidFill>
                <a:latin typeface="Calibri"/>
                <a:ea typeface="Calibri"/>
                <a:cs typeface="Calibri"/>
                <a:sym typeface="Calibri"/>
              </a:rPr>
              <a:t>Other</a:t>
            </a:r>
            <a:endParaRPr sz="2400" b="1" i="0" u="none" strike="noStrike" cap="none">
              <a:solidFill>
                <a:schemeClr val="dk2"/>
              </a:solidFill>
              <a:latin typeface="Arial"/>
              <a:ea typeface="Arial"/>
              <a:cs typeface="Arial"/>
              <a:sym typeface="Arial"/>
            </a:endParaRPr>
          </a:p>
        </p:txBody>
      </p:sp>
      <p:sp>
        <p:nvSpPr>
          <p:cNvPr id="851" name="Google Shape;851;p15"/>
          <p:cNvSpPr txBox="1"/>
          <p:nvPr/>
        </p:nvSpPr>
        <p:spPr>
          <a:xfrm>
            <a:off x="91817" y="83784"/>
            <a:ext cx="1333501" cy="649224"/>
          </a:xfrm>
          <a:prstGeom prst="rect">
            <a:avLst/>
          </a:prstGeom>
          <a:solidFill>
            <a:srgbClr val="DDDDDD"/>
          </a:solid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Calibri"/>
                <a:ea typeface="Calibri"/>
                <a:cs typeface="Calibri"/>
                <a:sym typeface="Calibri"/>
              </a:rPr>
              <a:t>Step 1 </a:t>
            </a:r>
            <a:br>
              <a:rPr lang="en-US" sz="1200" b="0" i="0" u="none" strike="noStrike" cap="none">
                <a:solidFill>
                  <a:srgbClr val="000000"/>
                </a:solidFill>
                <a:latin typeface="Calibri"/>
                <a:ea typeface="Calibri"/>
                <a:cs typeface="Calibri"/>
                <a:sym typeface="Calibri"/>
              </a:rPr>
            </a:br>
            <a:r>
              <a:rPr lang="en-US" sz="1200" b="0" i="0" u="none" strike="noStrike" cap="none">
                <a:solidFill>
                  <a:srgbClr val="000000"/>
                </a:solidFill>
                <a:latin typeface="Calibri"/>
                <a:ea typeface="Calibri"/>
                <a:cs typeface="Calibri"/>
                <a:sym typeface="Calibri"/>
              </a:rPr>
              <a:t>Paraphasia</a:t>
            </a:r>
            <a:endParaRPr/>
          </a:p>
        </p:txBody>
      </p:sp>
      <p:pic>
        <p:nvPicPr>
          <p:cNvPr id="2" name="Audio 1">
            <a:hlinkClick r:id="" action="ppaction://media"/>
            <a:extLst>
              <a:ext uri="{FF2B5EF4-FFF2-40B4-BE49-F238E27FC236}">
                <a16:creationId xmlns:a16="http://schemas.microsoft.com/office/drawing/2014/main" id="{843F7E3F-4A23-354D-A6E0-540AE77AAF9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8255"/>
    </mc:Choice>
    <mc:Fallback>
      <p:transition spd="slow" advTm="1082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855"/>
        <p:cNvGrpSpPr/>
        <p:nvPr/>
      </p:nvGrpSpPr>
      <p:grpSpPr>
        <a:xfrm>
          <a:off x="0" y="0"/>
          <a:ext cx="0" cy="0"/>
          <a:chOff x="0" y="0"/>
          <a:chExt cx="0" cy="0"/>
        </a:xfrm>
      </p:grpSpPr>
      <p:sp>
        <p:nvSpPr>
          <p:cNvPr id="856" name="Google Shape;856;p16"/>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lt1"/>
              </a:buClr>
              <a:buSzPts val="3600"/>
              <a:buNone/>
            </a:pPr>
            <a:r>
              <a:rPr lang="en-US"/>
              <a:t>Nonlexical or neologistic</a:t>
            </a:r>
            <a:br>
              <a:rPr lang="en-US"/>
            </a:br>
            <a:r>
              <a:rPr lang="en-US"/>
              <a:t>paraphasias</a:t>
            </a:r>
            <a:endParaRPr/>
          </a:p>
        </p:txBody>
      </p:sp>
      <p:pic>
        <p:nvPicPr>
          <p:cNvPr id="2" name="Audio 1">
            <a:hlinkClick r:id="" action="ppaction://media"/>
            <a:extLst>
              <a:ext uri="{FF2B5EF4-FFF2-40B4-BE49-F238E27FC236}">
                <a16:creationId xmlns:a16="http://schemas.microsoft.com/office/drawing/2014/main" id="{1EA6A427-72E5-CD4C-8A98-E349919ED98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494"/>
    </mc:Choice>
    <mc:Fallback>
      <p:transition spd="slow" advTm="1649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860"/>
        <p:cNvGrpSpPr/>
        <p:nvPr/>
      </p:nvGrpSpPr>
      <p:grpSpPr>
        <a:xfrm>
          <a:off x="0" y="0"/>
          <a:ext cx="0" cy="0"/>
          <a:chOff x="0" y="0"/>
          <a:chExt cx="0" cy="0"/>
        </a:xfrm>
      </p:grpSpPr>
      <p:grpSp>
        <p:nvGrpSpPr>
          <p:cNvPr id="861" name="Google Shape;861;p17"/>
          <p:cNvGrpSpPr/>
          <p:nvPr/>
        </p:nvGrpSpPr>
        <p:grpSpPr>
          <a:xfrm>
            <a:off x="2492828" y="2383964"/>
            <a:ext cx="4114800" cy="533400"/>
            <a:chOff x="2514600" y="2286000"/>
            <a:chExt cx="4114800" cy="533400"/>
          </a:xfrm>
        </p:grpSpPr>
        <p:sp>
          <p:nvSpPr>
            <p:cNvPr id="862" name="Google Shape;862;p17"/>
            <p:cNvSpPr/>
            <p:nvPr/>
          </p:nvSpPr>
          <p:spPr>
            <a:xfrm>
              <a:off x="2514600" y="2286000"/>
              <a:ext cx="533400" cy="533400"/>
            </a:xfrm>
            <a:prstGeom prst="ellipse">
              <a:avLst/>
            </a:prstGeom>
            <a:solidFill>
              <a:schemeClr val="dk1">
                <a:alpha val="4705"/>
              </a:schemeClr>
            </a:solidFill>
            <a:ln w="9525" cap="flat" cmpd="sng">
              <a:solidFill>
                <a:srgbClr val="1A9988"/>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LOG</a:t>
              </a:r>
              <a:endParaRPr dirty="0"/>
            </a:p>
          </p:txBody>
        </p:sp>
        <p:sp>
          <p:nvSpPr>
            <p:cNvPr id="863" name="Google Shape;863;p17"/>
            <p:cNvSpPr/>
            <p:nvPr/>
          </p:nvSpPr>
          <p:spPr>
            <a:xfrm>
              <a:off x="3409950" y="2286000"/>
              <a:ext cx="533400" cy="533400"/>
            </a:xfrm>
            <a:prstGeom prst="ellipse">
              <a:avLst/>
            </a:prstGeom>
            <a:solidFill>
              <a:schemeClr val="dk1">
                <a:alpha val="4705"/>
              </a:schemeClr>
            </a:solidFill>
            <a:ln w="9525" cap="flat" cmpd="sng">
              <a:solidFill>
                <a:srgbClr val="1A9988"/>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DOG</a:t>
              </a:r>
              <a:endParaRPr sz="1300" dirty="0"/>
            </a:p>
          </p:txBody>
        </p:sp>
        <p:sp>
          <p:nvSpPr>
            <p:cNvPr id="864" name="Google Shape;864;p17"/>
            <p:cNvSpPr/>
            <p:nvPr/>
          </p:nvSpPr>
          <p:spPr>
            <a:xfrm>
              <a:off x="4305300" y="2286000"/>
              <a:ext cx="533400" cy="533400"/>
            </a:xfrm>
            <a:prstGeom prst="ellipse">
              <a:avLst/>
            </a:prstGeom>
            <a:solidFill>
              <a:schemeClr val="dk1">
                <a:alpha val="93725"/>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CAT</a:t>
              </a:r>
              <a:endParaRPr dirty="0"/>
            </a:p>
          </p:txBody>
        </p:sp>
        <p:sp>
          <p:nvSpPr>
            <p:cNvPr id="865" name="Google Shape;865;p17"/>
            <p:cNvSpPr/>
            <p:nvPr/>
          </p:nvSpPr>
          <p:spPr>
            <a:xfrm>
              <a:off x="5200650" y="2286000"/>
              <a:ext cx="533400" cy="533400"/>
            </a:xfrm>
            <a:prstGeom prst="ellipse">
              <a:avLst/>
            </a:prstGeom>
            <a:solidFill>
              <a:schemeClr val="dk1">
                <a:alpha val="4705"/>
              </a:schemeClr>
            </a:solidFill>
            <a:ln w="9525" cap="flat" cmpd="sng">
              <a:solidFill>
                <a:srgbClr val="1A9988"/>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RAT</a:t>
              </a:r>
              <a:endParaRPr dirty="0"/>
            </a:p>
          </p:txBody>
        </p:sp>
        <p:sp>
          <p:nvSpPr>
            <p:cNvPr id="866" name="Google Shape;866;p17"/>
            <p:cNvSpPr/>
            <p:nvPr/>
          </p:nvSpPr>
          <p:spPr>
            <a:xfrm>
              <a:off x="6096000" y="2286000"/>
              <a:ext cx="533400" cy="533400"/>
            </a:xfrm>
            <a:prstGeom prst="ellipse">
              <a:avLst/>
            </a:prstGeom>
            <a:solidFill>
              <a:schemeClr val="dk1">
                <a:alpha val="4705"/>
              </a:schemeClr>
            </a:solidFill>
            <a:ln w="9525" cap="flat" cmpd="sng">
              <a:solidFill>
                <a:srgbClr val="1A9988"/>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MAT</a:t>
              </a:r>
              <a:endParaRPr dirty="0"/>
            </a:p>
          </p:txBody>
        </p:sp>
      </p:grpSp>
      <p:grpSp>
        <p:nvGrpSpPr>
          <p:cNvPr id="867" name="Google Shape;867;p17"/>
          <p:cNvGrpSpPr/>
          <p:nvPr/>
        </p:nvGrpSpPr>
        <p:grpSpPr>
          <a:xfrm>
            <a:off x="1159328" y="4212764"/>
            <a:ext cx="6781800" cy="533400"/>
            <a:chOff x="1219200" y="5486400"/>
            <a:chExt cx="6781800" cy="533400"/>
          </a:xfrm>
        </p:grpSpPr>
        <p:grpSp>
          <p:nvGrpSpPr>
            <p:cNvPr id="868" name="Google Shape;868;p17"/>
            <p:cNvGrpSpPr/>
            <p:nvPr/>
          </p:nvGrpSpPr>
          <p:grpSpPr>
            <a:xfrm>
              <a:off x="1219200" y="5486400"/>
              <a:ext cx="3276600" cy="533400"/>
              <a:chOff x="762000" y="5486400"/>
              <a:chExt cx="3276600" cy="533400"/>
            </a:xfrm>
          </p:grpSpPr>
          <p:sp>
            <p:nvSpPr>
              <p:cNvPr id="869" name="Google Shape;869;p17"/>
              <p:cNvSpPr/>
              <p:nvPr/>
            </p:nvSpPr>
            <p:spPr>
              <a:xfrm>
                <a:off x="7620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l</a:t>
                </a:r>
                <a:endParaRPr/>
              </a:p>
            </p:txBody>
          </p:sp>
          <p:sp>
            <p:nvSpPr>
              <p:cNvPr id="870" name="Google Shape;870;p17"/>
              <p:cNvSpPr/>
              <p:nvPr/>
            </p:nvSpPr>
            <p:spPr>
              <a:xfrm>
                <a:off x="1447800" y="5486400"/>
                <a:ext cx="533400" cy="533400"/>
              </a:xfrm>
              <a:prstGeom prst="ellipse">
                <a:avLst/>
              </a:prstGeom>
              <a:solidFill>
                <a:schemeClr val="dk1">
                  <a:alpha val="17647"/>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r</a:t>
                </a:r>
                <a:endParaRPr/>
              </a:p>
            </p:txBody>
          </p:sp>
          <p:sp>
            <p:nvSpPr>
              <p:cNvPr id="871" name="Google Shape;871;p17"/>
              <p:cNvSpPr/>
              <p:nvPr/>
            </p:nvSpPr>
            <p:spPr>
              <a:xfrm>
                <a:off x="2133600" y="5486400"/>
                <a:ext cx="533400" cy="533400"/>
              </a:xfrm>
              <a:prstGeom prst="ellipse">
                <a:avLst/>
              </a:prstGeom>
              <a:solidFill>
                <a:srgbClr val="FF0000"/>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d</a:t>
                </a:r>
                <a:endParaRPr/>
              </a:p>
            </p:txBody>
          </p:sp>
          <p:sp>
            <p:nvSpPr>
              <p:cNvPr id="872" name="Google Shape;872;p17"/>
              <p:cNvSpPr/>
              <p:nvPr/>
            </p:nvSpPr>
            <p:spPr>
              <a:xfrm>
                <a:off x="2819400" y="5486400"/>
                <a:ext cx="533400" cy="533400"/>
              </a:xfrm>
              <a:prstGeom prst="ellipse">
                <a:avLst/>
              </a:prstGeom>
              <a:solidFill>
                <a:schemeClr val="dk1">
                  <a:alpha val="57647"/>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k</a:t>
                </a:r>
                <a:endParaRPr/>
              </a:p>
            </p:txBody>
          </p:sp>
          <p:sp>
            <p:nvSpPr>
              <p:cNvPr id="873" name="Google Shape;873;p17"/>
              <p:cNvSpPr/>
              <p:nvPr/>
            </p:nvSpPr>
            <p:spPr>
              <a:xfrm>
                <a:off x="35052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m</a:t>
                </a:r>
                <a:endParaRPr/>
              </a:p>
            </p:txBody>
          </p:sp>
        </p:grpSp>
        <p:grpSp>
          <p:nvGrpSpPr>
            <p:cNvPr id="874" name="Google Shape;874;p17"/>
            <p:cNvGrpSpPr/>
            <p:nvPr/>
          </p:nvGrpSpPr>
          <p:grpSpPr>
            <a:xfrm>
              <a:off x="5029200" y="5486400"/>
              <a:ext cx="1219200" cy="533400"/>
              <a:chOff x="5105400" y="5486400"/>
              <a:chExt cx="1219200" cy="533400"/>
            </a:xfrm>
          </p:grpSpPr>
          <p:sp>
            <p:nvSpPr>
              <p:cNvPr id="875" name="Google Shape;875;p17"/>
              <p:cNvSpPr/>
              <p:nvPr/>
            </p:nvSpPr>
            <p:spPr>
              <a:xfrm>
                <a:off x="5105400" y="5486400"/>
                <a:ext cx="533400" cy="533400"/>
              </a:xfrm>
              <a:prstGeom prst="ellipse">
                <a:avLst/>
              </a:prstGeom>
              <a:solidFill>
                <a:srgbClr val="00B050"/>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æ</a:t>
                </a:r>
                <a:endParaRPr sz="1400" b="0" i="0" u="none" strike="noStrike" cap="none">
                  <a:solidFill>
                    <a:schemeClr val="dk2"/>
                  </a:solidFill>
                  <a:latin typeface="Calibri"/>
                  <a:ea typeface="Calibri"/>
                  <a:cs typeface="Calibri"/>
                  <a:sym typeface="Calibri"/>
                </a:endParaRPr>
              </a:p>
            </p:txBody>
          </p:sp>
          <p:sp>
            <p:nvSpPr>
              <p:cNvPr id="876" name="Google Shape;876;p17"/>
              <p:cNvSpPr/>
              <p:nvPr/>
            </p:nvSpPr>
            <p:spPr>
              <a:xfrm>
                <a:off x="5791200" y="5486400"/>
                <a:ext cx="533400" cy="533400"/>
              </a:xfrm>
              <a:prstGeom prst="ellipse">
                <a:avLst/>
              </a:prstGeom>
              <a:solidFill>
                <a:schemeClr val="dk1">
                  <a:alpha val="17647"/>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ɔ</a:t>
                </a:r>
                <a:endParaRPr sz="1400" b="0" i="0" u="none" strike="noStrike" cap="none">
                  <a:solidFill>
                    <a:schemeClr val="dk2"/>
                  </a:solidFill>
                  <a:latin typeface="Calibri"/>
                  <a:ea typeface="Calibri"/>
                  <a:cs typeface="Calibri"/>
                  <a:sym typeface="Calibri"/>
                </a:endParaRPr>
              </a:p>
            </p:txBody>
          </p:sp>
        </p:grpSp>
        <p:grpSp>
          <p:nvGrpSpPr>
            <p:cNvPr id="877" name="Google Shape;877;p17"/>
            <p:cNvGrpSpPr/>
            <p:nvPr/>
          </p:nvGrpSpPr>
          <p:grpSpPr>
            <a:xfrm>
              <a:off x="6781800" y="5486400"/>
              <a:ext cx="1219200" cy="533400"/>
              <a:chOff x="6781800" y="5486400"/>
              <a:chExt cx="1219200" cy="533400"/>
            </a:xfrm>
          </p:grpSpPr>
          <p:sp>
            <p:nvSpPr>
              <p:cNvPr id="878" name="Google Shape;878;p17"/>
              <p:cNvSpPr/>
              <p:nvPr/>
            </p:nvSpPr>
            <p:spPr>
              <a:xfrm>
                <a:off x="6781800" y="5486400"/>
                <a:ext cx="533400" cy="533400"/>
              </a:xfrm>
              <a:prstGeom prst="ellipse">
                <a:avLst/>
              </a:prstGeom>
              <a:solidFill>
                <a:srgbClr val="00B050"/>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t</a:t>
                </a:r>
                <a:endParaRPr/>
              </a:p>
            </p:txBody>
          </p:sp>
          <p:sp>
            <p:nvSpPr>
              <p:cNvPr id="879" name="Google Shape;879;p17"/>
              <p:cNvSpPr/>
              <p:nvPr/>
            </p:nvSpPr>
            <p:spPr>
              <a:xfrm>
                <a:off x="7467600" y="5486400"/>
                <a:ext cx="533400" cy="533400"/>
              </a:xfrm>
              <a:prstGeom prst="ellipse">
                <a:avLst/>
              </a:prstGeom>
              <a:solidFill>
                <a:schemeClr val="dk1">
                  <a:alpha val="17647"/>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g</a:t>
                </a:r>
                <a:endParaRPr/>
              </a:p>
            </p:txBody>
          </p:sp>
        </p:grpSp>
      </p:grpSp>
      <p:cxnSp>
        <p:nvCxnSpPr>
          <p:cNvPr id="880" name="Google Shape;880;p17"/>
          <p:cNvCxnSpPr>
            <a:endCxn id="864" idx="0"/>
          </p:cNvCxnSpPr>
          <p:nvPr/>
        </p:nvCxnSpPr>
        <p:spPr>
          <a:xfrm>
            <a:off x="3247328" y="1393364"/>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881" name="Google Shape;881;p17"/>
          <p:cNvCxnSpPr>
            <a:endCxn id="864" idx="0"/>
          </p:cNvCxnSpPr>
          <p:nvPr/>
        </p:nvCxnSpPr>
        <p:spPr>
          <a:xfrm>
            <a:off x="4115828" y="1393364"/>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882" name="Google Shape;882;p17"/>
          <p:cNvCxnSpPr>
            <a:endCxn id="864" idx="0"/>
          </p:cNvCxnSpPr>
          <p:nvPr/>
        </p:nvCxnSpPr>
        <p:spPr>
          <a:xfrm flipH="1">
            <a:off x="4550228" y="1393364"/>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883" name="Google Shape;883;p17"/>
          <p:cNvCxnSpPr>
            <a:endCxn id="864" idx="0"/>
          </p:cNvCxnSpPr>
          <p:nvPr/>
        </p:nvCxnSpPr>
        <p:spPr>
          <a:xfrm flipH="1">
            <a:off x="4550228" y="1393364"/>
            <a:ext cx="1302900" cy="990600"/>
          </a:xfrm>
          <a:prstGeom prst="straightConnector1">
            <a:avLst/>
          </a:prstGeom>
          <a:noFill/>
          <a:ln w="9525" cap="flat" cmpd="sng">
            <a:solidFill>
              <a:srgbClr val="000000">
                <a:alpha val="45882"/>
              </a:srgbClr>
            </a:solidFill>
            <a:prstDash val="solid"/>
            <a:round/>
            <a:headEnd type="none" w="sm" len="sm"/>
            <a:tailEnd type="none" w="sm" len="sm"/>
          </a:ln>
        </p:spPr>
      </p:cxnSp>
      <p:cxnSp>
        <p:nvCxnSpPr>
          <p:cNvPr id="884" name="Google Shape;884;p17"/>
          <p:cNvCxnSpPr>
            <a:endCxn id="863" idx="0"/>
          </p:cNvCxnSpPr>
          <p:nvPr/>
        </p:nvCxnSpPr>
        <p:spPr>
          <a:xfrm>
            <a:off x="2378378" y="1393364"/>
            <a:ext cx="1276500" cy="990600"/>
          </a:xfrm>
          <a:prstGeom prst="straightConnector1">
            <a:avLst/>
          </a:prstGeom>
          <a:noFill/>
          <a:ln w="9525" cap="flat" cmpd="sng">
            <a:solidFill>
              <a:srgbClr val="000000"/>
            </a:solidFill>
            <a:prstDash val="solid"/>
            <a:round/>
            <a:headEnd type="none" w="sm" len="sm"/>
            <a:tailEnd type="none" w="sm" len="sm"/>
          </a:ln>
        </p:spPr>
      </p:cxnSp>
      <p:cxnSp>
        <p:nvCxnSpPr>
          <p:cNvPr id="885" name="Google Shape;885;p17"/>
          <p:cNvCxnSpPr>
            <a:stCxn id="869" idx="0"/>
            <a:endCxn id="862" idx="4"/>
          </p:cNvCxnSpPr>
          <p:nvPr/>
        </p:nvCxnSpPr>
        <p:spPr>
          <a:xfrm rot="10800000" flipH="1">
            <a:off x="1426028" y="2917364"/>
            <a:ext cx="1333500" cy="1295400"/>
          </a:xfrm>
          <a:prstGeom prst="straightConnector1">
            <a:avLst/>
          </a:prstGeom>
          <a:noFill/>
          <a:ln w="9525" cap="flat" cmpd="sng">
            <a:solidFill>
              <a:srgbClr val="000000"/>
            </a:solidFill>
            <a:prstDash val="solid"/>
            <a:round/>
            <a:headEnd type="none" w="sm" len="sm"/>
            <a:tailEnd type="none" w="sm" len="sm"/>
          </a:ln>
        </p:spPr>
      </p:cxnSp>
      <p:cxnSp>
        <p:nvCxnSpPr>
          <p:cNvPr id="886" name="Google Shape;886;p17"/>
          <p:cNvCxnSpPr>
            <a:stCxn id="871" idx="0"/>
            <a:endCxn id="863" idx="4"/>
          </p:cNvCxnSpPr>
          <p:nvPr/>
        </p:nvCxnSpPr>
        <p:spPr>
          <a:xfrm rot="10800000" flipH="1">
            <a:off x="2797628" y="2917364"/>
            <a:ext cx="857100" cy="1295400"/>
          </a:xfrm>
          <a:prstGeom prst="straightConnector1">
            <a:avLst/>
          </a:prstGeom>
          <a:noFill/>
          <a:ln w="9525" cap="flat" cmpd="sng">
            <a:solidFill>
              <a:srgbClr val="000000"/>
            </a:solidFill>
            <a:prstDash val="solid"/>
            <a:round/>
            <a:headEnd type="none" w="sm" len="sm"/>
            <a:tailEnd type="none" w="sm" len="sm"/>
          </a:ln>
        </p:spPr>
      </p:cxnSp>
      <p:cxnSp>
        <p:nvCxnSpPr>
          <p:cNvPr id="887" name="Google Shape;887;p17"/>
          <p:cNvCxnSpPr>
            <a:stCxn id="872" idx="0"/>
            <a:endCxn id="864" idx="4"/>
          </p:cNvCxnSpPr>
          <p:nvPr/>
        </p:nvCxnSpPr>
        <p:spPr>
          <a:xfrm rot="10800000" flipH="1">
            <a:off x="3483428" y="2917364"/>
            <a:ext cx="1066800" cy="1295400"/>
          </a:xfrm>
          <a:prstGeom prst="straightConnector1">
            <a:avLst/>
          </a:prstGeom>
          <a:noFill/>
          <a:ln w="9525" cap="flat" cmpd="sng">
            <a:solidFill>
              <a:srgbClr val="000000"/>
            </a:solidFill>
            <a:prstDash val="solid"/>
            <a:round/>
            <a:headEnd type="none" w="sm" len="sm"/>
            <a:tailEnd type="none" w="sm" len="sm"/>
          </a:ln>
        </p:spPr>
      </p:cxnSp>
      <p:cxnSp>
        <p:nvCxnSpPr>
          <p:cNvPr id="888" name="Google Shape;888;p17"/>
          <p:cNvCxnSpPr>
            <a:stCxn id="870" idx="0"/>
            <a:endCxn id="865" idx="4"/>
          </p:cNvCxnSpPr>
          <p:nvPr/>
        </p:nvCxnSpPr>
        <p:spPr>
          <a:xfrm rot="10800000" flipH="1">
            <a:off x="2111828" y="2917364"/>
            <a:ext cx="3333600" cy="1295400"/>
          </a:xfrm>
          <a:prstGeom prst="straightConnector1">
            <a:avLst/>
          </a:prstGeom>
          <a:noFill/>
          <a:ln w="9525" cap="flat" cmpd="sng">
            <a:solidFill>
              <a:srgbClr val="000000"/>
            </a:solidFill>
            <a:prstDash val="solid"/>
            <a:round/>
            <a:headEnd type="none" w="sm" len="sm"/>
            <a:tailEnd type="none" w="sm" len="sm"/>
          </a:ln>
        </p:spPr>
      </p:cxnSp>
      <p:cxnSp>
        <p:nvCxnSpPr>
          <p:cNvPr id="889" name="Google Shape;889;p17"/>
          <p:cNvCxnSpPr>
            <a:stCxn id="873" idx="0"/>
            <a:endCxn id="866" idx="4"/>
          </p:cNvCxnSpPr>
          <p:nvPr/>
        </p:nvCxnSpPr>
        <p:spPr>
          <a:xfrm rot="10800000" flipH="1">
            <a:off x="4169228" y="2917364"/>
            <a:ext cx="2171700" cy="1295400"/>
          </a:xfrm>
          <a:prstGeom prst="straightConnector1">
            <a:avLst/>
          </a:prstGeom>
          <a:noFill/>
          <a:ln w="9525" cap="flat" cmpd="sng">
            <a:solidFill>
              <a:srgbClr val="000000"/>
            </a:solidFill>
            <a:prstDash val="solid"/>
            <a:round/>
            <a:headEnd type="none" w="sm" len="sm"/>
            <a:tailEnd type="none" w="sm" len="sm"/>
          </a:ln>
        </p:spPr>
      </p:cxnSp>
      <p:cxnSp>
        <p:nvCxnSpPr>
          <p:cNvPr id="890" name="Google Shape;890;p17"/>
          <p:cNvCxnSpPr>
            <a:stCxn id="876" idx="0"/>
            <a:endCxn id="862" idx="4"/>
          </p:cNvCxnSpPr>
          <p:nvPr/>
        </p:nvCxnSpPr>
        <p:spPr>
          <a:xfrm rot="10800000">
            <a:off x="2759528" y="2917364"/>
            <a:ext cx="3162300" cy="1295400"/>
          </a:xfrm>
          <a:prstGeom prst="straightConnector1">
            <a:avLst/>
          </a:prstGeom>
          <a:noFill/>
          <a:ln w="9525" cap="flat" cmpd="sng">
            <a:solidFill>
              <a:srgbClr val="000000"/>
            </a:solidFill>
            <a:prstDash val="solid"/>
            <a:round/>
            <a:headEnd type="none" w="sm" len="sm"/>
            <a:tailEnd type="none" w="sm" len="sm"/>
          </a:ln>
        </p:spPr>
      </p:cxnSp>
      <p:cxnSp>
        <p:nvCxnSpPr>
          <p:cNvPr id="891" name="Google Shape;891;p17"/>
          <p:cNvCxnSpPr>
            <a:stCxn id="879" idx="1"/>
            <a:endCxn id="862" idx="4"/>
          </p:cNvCxnSpPr>
          <p:nvPr/>
        </p:nvCxnSpPr>
        <p:spPr>
          <a:xfrm rot="10800000">
            <a:off x="2759643" y="2917479"/>
            <a:ext cx="4726200" cy="1373400"/>
          </a:xfrm>
          <a:prstGeom prst="straightConnector1">
            <a:avLst/>
          </a:prstGeom>
          <a:noFill/>
          <a:ln w="9525" cap="flat" cmpd="sng">
            <a:solidFill>
              <a:srgbClr val="000000"/>
            </a:solidFill>
            <a:prstDash val="solid"/>
            <a:round/>
            <a:headEnd type="none" w="sm" len="sm"/>
            <a:tailEnd type="none" w="sm" len="sm"/>
          </a:ln>
        </p:spPr>
      </p:cxnSp>
      <p:cxnSp>
        <p:nvCxnSpPr>
          <p:cNvPr id="892" name="Google Shape;892;p17"/>
          <p:cNvCxnSpPr>
            <a:stCxn id="876" idx="0"/>
            <a:endCxn id="863" idx="4"/>
          </p:cNvCxnSpPr>
          <p:nvPr/>
        </p:nvCxnSpPr>
        <p:spPr>
          <a:xfrm rot="10800000">
            <a:off x="3654728" y="2917364"/>
            <a:ext cx="2267100" cy="1295400"/>
          </a:xfrm>
          <a:prstGeom prst="straightConnector1">
            <a:avLst/>
          </a:prstGeom>
          <a:noFill/>
          <a:ln w="9525" cap="flat" cmpd="sng">
            <a:solidFill>
              <a:srgbClr val="000000"/>
            </a:solidFill>
            <a:prstDash val="solid"/>
            <a:round/>
            <a:headEnd type="none" w="sm" len="sm"/>
            <a:tailEnd type="none" w="sm" len="sm"/>
          </a:ln>
        </p:spPr>
      </p:cxnSp>
      <p:cxnSp>
        <p:nvCxnSpPr>
          <p:cNvPr id="893" name="Google Shape;893;p17"/>
          <p:cNvCxnSpPr>
            <a:stCxn id="879" idx="1"/>
            <a:endCxn id="863" idx="4"/>
          </p:cNvCxnSpPr>
          <p:nvPr/>
        </p:nvCxnSpPr>
        <p:spPr>
          <a:xfrm rot="10800000">
            <a:off x="3654843" y="2917479"/>
            <a:ext cx="3831000" cy="1373400"/>
          </a:xfrm>
          <a:prstGeom prst="straightConnector1">
            <a:avLst/>
          </a:prstGeom>
          <a:noFill/>
          <a:ln w="9525" cap="flat" cmpd="sng">
            <a:solidFill>
              <a:srgbClr val="000000"/>
            </a:solidFill>
            <a:prstDash val="solid"/>
            <a:round/>
            <a:headEnd type="none" w="sm" len="sm"/>
            <a:tailEnd type="none" w="sm" len="sm"/>
          </a:ln>
        </p:spPr>
      </p:cxnSp>
      <p:cxnSp>
        <p:nvCxnSpPr>
          <p:cNvPr id="894" name="Google Shape;894;p17"/>
          <p:cNvCxnSpPr>
            <a:stCxn id="875" idx="0"/>
            <a:endCxn id="864" idx="4"/>
          </p:cNvCxnSpPr>
          <p:nvPr/>
        </p:nvCxnSpPr>
        <p:spPr>
          <a:xfrm rot="10800000">
            <a:off x="4550228" y="2917364"/>
            <a:ext cx="685800" cy="1295400"/>
          </a:xfrm>
          <a:prstGeom prst="straightConnector1">
            <a:avLst/>
          </a:prstGeom>
          <a:noFill/>
          <a:ln w="9525" cap="flat" cmpd="sng">
            <a:solidFill>
              <a:srgbClr val="000000"/>
            </a:solidFill>
            <a:prstDash val="solid"/>
            <a:round/>
            <a:headEnd type="none" w="sm" len="sm"/>
            <a:tailEnd type="none" w="sm" len="sm"/>
          </a:ln>
        </p:spPr>
      </p:cxnSp>
      <p:cxnSp>
        <p:nvCxnSpPr>
          <p:cNvPr id="895" name="Google Shape;895;p17"/>
          <p:cNvCxnSpPr>
            <a:stCxn id="878" idx="0"/>
            <a:endCxn id="864" idx="4"/>
          </p:cNvCxnSpPr>
          <p:nvPr/>
        </p:nvCxnSpPr>
        <p:spPr>
          <a:xfrm rot="10800000">
            <a:off x="4550228" y="2917364"/>
            <a:ext cx="2438400" cy="1295400"/>
          </a:xfrm>
          <a:prstGeom prst="straightConnector1">
            <a:avLst/>
          </a:prstGeom>
          <a:noFill/>
          <a:ln w="9525" cap="flat" cmpd="sng">
            <a:solidFill>
              <a:srgbClr val="000000"/>
            </a:solidFill>
            <a:prstDash val="solid"/>
            <a:round/>
            <a:headEnd type="none" w="sm" len="sm"/>
            <a:tailEnd type="none" w="sm" len="sm"/>
          </a:ln>
        </p:spPr>
      </p:cxnSp>
      <p:cxnSp>
        <p:nvCxnSpPr>
          <p:cNvPr id="896" name="Google Shape;896;p17"/>
          <p:cNvCxnSpPr>
            <a:stCxn id="875" idx="0"/>
            <a:endCxn id="865" idx="4"/>
          </p:cNvCxnSpPr>
          <p:nvPr/>
        </p:nvCxnSpPr>
        <p:spPr>
          <a:xfrm rot="10800000" flipH="1">
            <a:off x="5236028" y="2917364"/>
            <a:ext cx="209400" cy="1295400"/>
          </a:xfrm>
          <a:prstGeom prst="straightConnector1">
            <a:avLst/>
          </a:prstGeom>
          <a:noFill/>
          <a:ln w="9525" cap="flat" cmpd="sng">
            <a:solidFill>
              <a:srgbClr val="000000"/>
            </a:solidFill>
            <a:prstDash val="solid"/>
            <a:round/>
            <a:headEnd type="none" w="sm" len="sm"/>
            <a:tailEnd type="none" w="sm" len="sm"/>
          </a:ln>
        </p:spPr>
      </p:cxnSp>
      <p:cxnSp>
        <p:nvCxnSpPr>
          <p:cNvPr id="897" name="Google Shape;897;p17"/>
          <p:cNvCxnSpPr>
            <a:stCxn id="878" idx="0"/>
            <a:endCxn id="865" idx="4"/>
          </p:cNvCxnSpPr>
          <p:nvPr/>
        </p:nvCxnSpPr>
        <p:spPr>
          <a:xfrm rot="10800000">
            <a:off x="5445428" y="2917364"/>
            <a:ext cx="1543200" cy="1295400"/>
          </a:xfrm>
          <a:prstGeom prst="straightConnector1">
            <a:avLst/>
          </a:prstGeom>
          <a:noFill/>
          <a:ln w="9525" cap="flat" cmpd="sng">
            <a:solidFill>
              <a:srgbClr val="000000"/>
            </a:solidFill>
            <a:prstDash val="solid"/>
            <a:round/>
            <a:headEnd type="none" w="sm" len="sm"/>
            <a:tailEnd type="none" w="sm" len="sm"/>
          </a:ln>
        </p:spPr>
      </p:cxnSp>
      <p:cxnSp>
        <p:nvCxnSpPr>
          <p:cNvPr id="898" name="Google Shape;898;p17"/>
          <p:cNvCxnSpPr>
            <a:stCxn id="875" idx="0"/>
            <a:endCxn id="866" idx="4"/>
          </p:cNvCxnSpPr>
          <p:nvPr/>
        </p:nvCxnSpPr>
        <p:spPr>
          <a:xfrm rot="10800000" flipH="1">
            <a:off x="5236028" y="2917364"/>
            <a:ext cx="1104900" cy="1295400"/>
          </a:xfrm>
          <a:prstGeom prst="straightConnector1">
            <a:avLst/>
          </a:prstGeom>
          <a:noFill/>
          <a:ln w="9525" cap="flat" cmpd="sng">
            <a:solidFill>
              <a:srgbClr val="000000"/>
            </a:solidFill>
            <a:prstDash val="solid"/>
            <a:round/>
            <a:headEnd type="none" w="sm" len="sm"/>
            <a:tailEnd type="none" w="sm" len="sm"/>
          </a:ln>
        </p:spPr>
      </p:cxnSp>
      <p:cxnSp>
        <p:nvCxnSpPr>
          <p:cNvPr id="899" name="Google Shape;899;p17"/>
          <p:cNvCxnSpPr>
            <a:stCxn id="878" idx="0"/>
            <a:endCxn id="866" idx="4"/>
          </p:cNvCxnSpPr>
          <p:nvPr/>
        </p:nvCxnSpPr>
        <p:spPr>
          <a:xfrm rot="10800000">
            <a:off x="6340928" y="2917364"/>
            <a:ext cx="647700" cy="1295400"/>
          </a:xfrm>
          <a:prstGeom prst="straightConnector1">
            <a:avLst/>
          </a:prstGeom>
          <a:noFill/>
          <a:ln w="9525" cap="flat" cmpd="sng">
            <a:solidFill>
              <a:srgbClr val="000000"/>
            </a:solidFill>
            <a:prstDash val="solid"/>
            <a:round/>
            <a:headEnd type="none" w="sm" len="sm"/>
            <a:tailEnd type="none" w="sm" len="sm"/>
          </a:ln>
        </p:spPr>
      </p:cxnSp>
      <p:cxnSp>
        <p:nvCxnSpPr>
          <p:cNvPr id="900" name="Google Shape;900;p17"/>
          <p:cNvCxnSpPr>
            <a:endCxn id="863" idx="0"/>
          </p:cNvCxnSpPr>
          <p:nvPr/>
        </p:nvCxnSpPr>
        <p:spPr>
          <a:xfrm flipH="1">
            <a:off x="3654878" y="1393364"/>
            <a:ext cx="461100" cy="990600"/>
          </a:xfrm>
          <a:prstGeom prst="straightConnector1">
            <a:avLst/>
          </a:prstGeom>
          <a:noFill/>
          <a:ln w="9525" cap="flat" cmpd="sng">
            <a:solidFill>
              <a:srgbClr val="000000"/>
            </a:solidFill>
            <a:prstDash val="solid"/>
            <a:round/>
            <a:headEnd type="none" w="sm" len="sm"/>
            <a:tailEnd type="none" w="sm" len="sm"/>
          </a:ln>
        </p:spPr>
      </p:cxnSp>
      <p:cxnSp>
        <p:nvCxnSpPr>
          <p:cNvPr id="901" name="Google Shape;901;p17"/>
          <p:cNvCxnSpPr>
            <a:endCxn id="865" idx="0"/>
          </p:cNvCxnSpPr>
          <p:nvPr/>
        </p:nvCxnSpPr>
        <p:spPr>
          <a:xfrm>
            <a:off x="4115978" y="1393364"/>
            <a:ext cx="1329600" cy="990600"/>
          </a:xfrm>
          <a:prstGeom prst="straightConnector1">
            <a:avLst/>
          </a:prstGeom>
          <a:noFill/>
          <a:ln w="9525" cap="flat" cmpd="sng">
            <a:solidFill>
              <a:srgbClr val="000000"/>
            </a:solidFill>
            <a:prstDash val="solid"/>
            <a:round/>
            <a:headEnd type="none" w="sm" len="sm"/>
            <a:tailEnd type="none" w="sm" len="sm"/>
          </a:ln>
        </p:spPr>
      </p:cxnSp>
      <p:cxnSp>
        <p:nvCxnSpPr>
          <p:cNvPr id="902" name="Google Shape;902;p17"/>
          <p:cNvCxnSpPr>
            <a:endCxn id="865" idx="0"/>
          </p:cNvCxnSpPr>
          <p:nvPr/>
        </p:nvCxnSpPr>
        <p:spPr>
          <a:xfrm flipH="1">
            <a:off x="5445578" y="1393364"/>
            <a:ext cx="1276200" cy="990600"/>
          </a:xfrm>
          <a:prstGeom prst="straightConnector1">
            <a:avLst/>
          </a:prstGeom>
          <a:noFill/>
          <a:ln w="9525" cap="flat" cmpd="sng">
            <a:solidFill>
              <a:srgbClr val="000000"/>
            </a:solidFill>
            <a:prstDash val="solid"/>
            <a:round/>
            <a:headEnd type="none" w="sm" len="sm"/>
            <a:tailEnd type="none" w="sm" len="sm"/>
          </a:ln>
        </p:spPr>
      </p:cxnSp>
      <p:cxnSp>
        <p:nvCxnSpPr>
          <p:cNvPr id="903" name="Google Shape;903;p17"/>
          <p:cNvCxnSpPr>
            <a:endCxn id="863" idx="0"/>
          </p:cNvCxnSpPr>
          <p:nvPr/>
        </p:nvCxnSpPr>
        <p:spPr>
          <a:xfrm flipH="1">
            <a:off x="3654878" y="1393364"/>
            <a:ext cx="1329600" cy="990600"/>
          </a:xfrm>
          <a:prstGeom prst="straightConnector1">
            <a:avLst/>
          </a:prstGeom>
          <a:noFill/>
          <a:ln w="9525" cap="flat" cmpd="sng">
            <a:solidFill>
              <a:srgbClr val="000000"/>
            </a:solidFill>
            <a:prstDash val="solid"/>
            <a:round/>
            <a:headEnd type="none" w="sm" len="sm"/>
            <a:tailEnd type="none" w="sm" len="sm"/>
          </a:ln>
        </p:spPr>
      </p:cxnSp>
      <p:cxnSp>
        <p:nvCxnSpPr>
          <p:cNvPr id="904" name="Google Shape;904;p17"/>
          <p:cNvCxnSpPr>
            <a:endCxn id="865" idx="0"/>
          </p:cNvCxnSpPr>
          <p:nvPr/>
        </p:nvCxnSpPr>
        <p:spPr>
          <a:xfrm>
            <a:off x="4984478" y="1393364"/>
            <a:ext cx="461100" cy="990600"/>
          </a:xfrm>
          <a:prstGeom prst="straightConnector1">
            <a:avLst/>
          </a:prstGeom>
          <a:noFill/>
          <a:ln w="9525" cap="flat" cmpd="sng">
            <a:solidFill>
              <a:srgbClr val="000000"/>
            </a:solidFill>
            <a:prstDash val="solid"/>
            <a:round/>
            <a:headEnd type="none" w="sm" len="sm"/>
            <a:tailEnd type="none" w="sm" len="sm"/>
          </a:ln>
        </p:spPr>
      </p:cxnSp>
      <p:cxnSp>
        <p:nvCxnSpPr>
          <p:cNvPr id="905" name="Google Shape;905;p17"/>
          <p:cNvCxnSpPr>
            <a:endCxn id="863" idx="0"/>
          </p:cNvCxnSpPr>
          <p:nvPr/>
        </p:nvCxnSpPr>
        <p:spPr>
          <a:xfrm flipH="1">
            <a:off x="3654878" y="1393364"/>
            <a:ext cx="2198400" cy="990600"/>
          </a:xfrm>
          <a:prstGeom prst="straightConnector1">
            <a:avLst/>
          </a:prstGeom>
          <a:noFill/>
          <a:ln w="9525" cap="flat" cmpd="sng">
            <a:solidFill>
              <a:srgbClr val="000000"/>
            </a:solidFill>
            <a:prstDash val="solid"/>
            <a:round/>
            <a:headEnd type="none" w="sm" len="sm"/>
            <a:tailEnd type="none" w="sm" len="sm"/>
          </a:ln>
        </p:spPr>
      </p:cxnSp>
      <p:cxnSp>
        <p:nvCxnSpPr>
          <p:cNvPr id="906" name="Google Shape;906;p17"/>
          <p:cNvCxnSpPr>
            <a:endCxn id="864" idx="0"/>
          </p:cNvCxnSpPr>
          <p:nvPr/>
        </p:nvCxnSpPr>
        <p:spPr>
          <a:xfrm flipH="1">
            <a:off x="4550228" y="1393364"/>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907" name="Google Shape;907;p17"/>
          <p:cNvCxnSpPr>
            <a:endCxn id="865" idx="0"/>
          </p:cNvCxnSpPr>
          <p:nvPr/>
        </p:nvCxnSpPr>
        <p:spPr>
          <a:xfrm flipH="1">
            <a:off x="5445578" y="1393364"/>
            <a:ext cx="407700" cy="990600"/>
          </a:xfrm>
          <a:prstGeom prst="straightConnector1">
            <a:avLst/>
          </a:prstGeom>
          <a:noFill/>
          <a:ln w="9525" cap="flat" cmpd="sng">
            <a:solidFill>
              <a:srgbClr val="000000"/>
            </a:solidFill>
            <a:prstDash val="solid"/>
            <a:round/>
            <a:headEnd type="none" w="sm" len="sm"/>
            <a:tailEnd type="none" w="sm" len="sm"/>
          </a:ln>
        </p:spPr>
      </p:cxnSp>
      <p:sp>
        <p:nvSpPr>
          <p:cNvPr id="908" name="Google Shape;908;p17"/>
          <p:cNvSpPr txBox="1"/>
          <p:nvPr/>
        </p:nvSpPr>
        <p:spPr>
          <a:xfrm>
            <a:off x="2492828" y="200854"/>
            <a:ext cx="4114800" cy="46166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400" b="1" i="0" u="none" strike="noStrike" cap="none">
                <a:solidFill>
                  <a:srgbClr val="000000"/>
                </a:solidFill>
                <a:latin typeface="Calibri"/>
                <a:ea typeface="Calibri"/>
                <a:cs typeface="Calibri"/>
                <a:sym typeface="Calibri"/>
              </a:rPr>
              <a:t>Neologism</a:t>
            </a:r>
            <a:endParaRPr/>
          </a:p>
        </p:txBody>
      </p:sp>
      <p:sp>
        <p:nvSpPr>
          <p:cNvPr id="909" name="Google Shape;909;p17"/>
          <p:cNvSpPr txBox="1"/>
          <p:nvPr/>
        </p:nvSpPr>
        <p:spPr>
          <a:xfrm>
            <a:off x="7835771" y="2399955"/>
            <a:ext cx="74411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Syllable</a:t>
            </a:r>
            <a:endParaRPr/>
          </a:p>
        </p:txBody>
      </p:sp>
      <p:cxnSp>
        <p:nvCxnSpPr>
          <p:cNvPr id="910" name="Google Shape;910;p17"/>
          <p:cNvCxnSpPr/>
          <p:nvPr/>
        </p:nvCxnSpPr>
        <p:spPr>
          <a:xfrm rot="10800000" flipH="1">
            <a:off x="7786277" y="2731658"/>
            <a:ext cx="424806" cy="860623"/>
          </a:xfrm>
          <a:prstGeom prst="straightConnector1">
            <a:avLst/>
          </a:prstGeom>
          <a:noFill/>
          <a:ln w="9525" cap="flat" cmpd="sng">
            <a:solidFill>
              <a:srgbClr val="000000"/>
            </a:solidFill>
            <a:prstDash val="solid"/>
            <a:round/>
            <a:headEnd type="none" w="sm" len="sm"/>
            <a:tailEnd type="none" w="sm" len="sm"/>
          </a:ln>
        </p:spPr>
      </p:cxnSp>
      <p:grpSp>
        <p:nvGrpSpPr>
          <p:cNvPr id="911" name="Google Shape;911;p17"/>
          <p:cNvGrpSpPr/>
          <p:nvPr/>
        </p:nvGrpSpPr>
        <p:grpSpPr>
          <a:xfrm>
            <a:off x="7576460" y="3570507"/>
            <a:ext cx="1366024" cy="307777"/>
            <a:chOff x="7315200" y="4724400"/>
            <a:chExt cx="1366024" cy="307777"/>
          </a:xfrm>
        </p:grpSpPr>
        <p:sp>
          <p:nvSpPr>
            <p:cNvPr id="912" name="Google Shape;912;p17"/>
            <p:cNvSpPr txBox="1"/>
            <p:nvPr/>
          </p:nvSpPr>
          <p:spPr>
            <a:xfrm>
              <a:off x="7315200" y="4724400"/>
              <a:ext cx="397866"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On</a:t>
              </a:r>
              <a:endParaRPr/>
            </a:p>
          </p:txBody>
        </p:sp>
        <p:sp>
          <p:nvSpPr>
            <p:cNvPr id="913" name="Google Shape;913;p17"/>
            <p:cNvSpPr txBox="1"/>
            <p:nvPr/>
          </p:nvSpPr>
          <p:spPr>
            <a:xfrm>
              <a:off x="7825384" y="4724400"/>
              <a:ext cx="381836"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Vo</a:t>
              </a:r>
              <a:endParaRPr/>
            </a:p>
          </p:txBody>
        </p:sp>
        <p:sp>
          <p:nvSpPr>
            <p:cNvPr id="914" name="Google Shape;914;p17"/>
            <p:cNvSpPr txBox="1"/>
            <p:nvPr/>
          </p:nvSpPr>
          <p:spPr>
            <a:xfrm>
              <a:off x="8305800" y="4724400"/>
              <a:ext cx="37542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Co</a:t>
              </a:r>
              <a:endParaRPr/>
            </a:p>
          </p:txBody>
        </p:sp>
      </p:grpSp>
      <p:cxnSp>
        <p:nvCxnSpPr>
          <p:cNvPr id="915" name="Google Shape;915;p17"/>
          <p:cNvCxnSpPr/>
          <p:nvPr/>
        </p:nvCxnSpPr>
        <p:spPr>
          <a:xfrm rot="10800000">
            <a:off x="8211083" y="2731658"/>
            <a:ext cx="554573" cy="860623"/>
          </a:xfrm>
          <a:prstGeom prst="straightConnector1">
            <a:avLst/>
          </a:prstGeom>
          <a:noFill/>
          <a:ln w="9525" cap="flat" cmpd="sng">
            <a:solidFill>
              <a:srgbClr val="000000"/>
            </a:solidFill>
            <a:prstDash val="solid"/>
            <a:round/>
            <a:headEnd type="none" w="sm" len="sm"/>
            <a:tailEnd type="none" w="sm" len="sm"/>
          </a:ln>
        </p:spPr>
      </p:cxnSp>
      <p:cxnSp>
        <p:nvCxnSpPr>
          <p:cNvPr id="916" name="Google Shape;916;p17"/>
          <p:cNvCxnSpPr/>
          <p:nvPr/>
        </p:nvCxnSpPr>
        <p:spPr>
          <a:xfrm rot="10800000" flipH="1">
            <a:off x="8288446" y="3135081"/>
            <a:ext cx="213298" cy="457200"/>
          </a:xfrm>
          <a:prstGeom prst="straightConnector1">
            <a:avLst/>
          </a:prstGeom>
          <a:noFill/>
          <a:ln w="9525" cap="flat" cmpd="sng">
            <a:solidFill>
              <a:srgbClr val="000000"/>
            </a:solidFill>
            <a:prstDash val="solid"/>
            <a:round/>
            <a:headEnd type="none" w="sm" len="sm"/>
            <a:tailEnd type="none" w="sm" len="sm"/>
          </a:ln>
        </p:spPr>
      </p:cxnSp>
      <p:cxnSp>
        <p:nvCxnSpPr>
          <p:cNvPr id="917" name="Google Shape;917;p17"/>
          <p:cNvCxnSpPr>
            <a:stCxn id="871" idx="7"/>
            <a:endCxn id="912" idx="2"/>
          </p:cNvCxnSpPr>
          <p:nvPr/>
        </p:nvCxnSpPr>
        <p:spPr>
          <a:xfrm rot="10800000" flipH="1">
            <a:off x="2986213" y="3878379"/>
            <a:ext cx="4789200" cy="412500"/>
          </a:xfrm>
          <a:prstGeom prst="straightConnector1">
            <a:avLst/>
          </a:prstGeom>
          <a:noFill/>
          <a:ln w="28575" cap="flat" cmpd="sng">
            <a:solidFill>
              <a:srgbClr val="FF0000"/>
            </a:solidFill>
            <a:prstDash val="solid"/>
            <a:round/>
            <a:headEnd type="none" w="sm" len="sm"/>
            <a:tailEnd type="triangle" w="lg" len="lg"/>
          </a:ln>
        </p:spPr>
      </p:cxnSp>
      <p:cxnSp>
        <p:nvCxnSpPr>
          <p:cNvPr id="918" name="Google Shape;918;p17"/>
          <p:cNvCxnSpPr>
            <a:stCxn id="875" idx="7"/>
            <a:endCxn id="913" idx="2"/>
          </p:cNvCxnSpPr>
          <p:nvPr/>
        </p:nvCxnSpPr>
        <p:spPr>
          <a:xfrm rot="10800000" flipH="1">
            <a:off x="5424613" y="3878379"/>
            <a:ext cx="2853000" cy="412500"/>
          </a:xfrm>
          <a:prstGeom prst="straightConnector1">
            <a:avLst/>
          </a:prstGeom>
          <a:noFill/>
          <a:ln w="28575" cap="flat" cmpd="sng">
            <a:solidFill>
              <a:srgbClr val="00B050"/>
            </a:solidFill>
            <a:prstDash val="solid"/>
            <a:round/>
            <a:headEnd type="none" w="sm" len="sm"/>
            <a:tailEnd type="triangle" w="lg" len="lg"/>
          </a:ln>
        </p:spPr>
      </p:cxnSp>
      <p:cxnSp>
        <p:nvCxnSpPr>
          <p:cNvPr id="919" name="Google Shape;919;p17"/>
          <p:cNvCxnSpPr>
            <a:stCxn id="878" idx="7"/>
            <a:endCxn id="914" idx="2"/>
          </p:cNvCxnSpPr>
          <p:nvPr/>
        </p:nvCxnSpPr>
        <p:spPr>
          <a:xfrm rot="10800000" flipH="1">
            <a:off x="7177213" y="3878379"/>
            <a:ext cx="1577700" cy="412500"/>
          </a:xfrm>
          <a:prstGeom prst="straightConnector1">
            <a:avLst/>
          </a:prstGeom>
          <a:noFill/>
          <a:ln w="28575" cap="flat" cmpd="sng">
            <a:solidFill>
              <a:srgbClr val="00B050"/>
            </a:solidFill>
            <a:prstDash val="solid"/>
            <a:round/>
            <a:headEnd type="none" w="sm" len="sm"/>
            <a:tailEnd type="triangle" w="lg" len="lg"/>
          </a:ln>
        </p:spPr>
      </p:cxnSp>
      <p:sp>
        <p:nvSpPr>
          <p:cNvPr id="920" name="Google Shape;920;p17"/>
          <p:cNvSpPr txBox="1"/>
          <p:nvPr/>
        </p:nvSpPr>
        <p:spPr>
          <a:xfrm>
            <a:off x="154847" y="972778"/>
            <a:ext cx="1039067"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SEMANTICS</a:t>
            </a:r>
            <a:endParaRPr/>
          </a:p>
        </p:txBody>
      </p:sp>
      <p:sp>
        <p:nvSpPr>
          <p:cNvPr id="921" name="Google Shape;921;p17"/>
          <p:cNvSpPr txBox="1"/>
          <p:nvPr/>
        </p:nvSpPr>
        <p:spPr>
          <a:xfrm>
            <a:off x="200225" y="2496778"/>
            <a:ext cx="75373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WORDS</a:t>
            </a:r>
            <a:endParaRPr/>
          </a:p>
        </p:txBody>
      </p:sp>
      <p:sp>
        <p:nvSpPr>
          <p:cNvPr id="922" name="Google Shape;922;p17"/>
          <p:cNvSpPr txBox="1"/>
          <p:nvPr/>
        </p:nvSpPr>
        <p:spPr>
          <a:xfrm>
            <a:off x="59161" y="4325578"/>
            <a:ext cx="103586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PHONEMES</a:t>
            </a:r>
            <a:endParaRPr/>
          </a:p>
        </p:txBody>
      </p:sp>
      <p:sp>
        <p:nvSpPr>
          <p:cNvPr id="923" name="Google Shape;923;p17"/>
          <p:cNvSpPr txBox="1"/>
          <p:nvPr/>
        </p:nvSpPr>
        <p:spPr>
          <a:xfrm>
            <a:off x="2329546" y="4819962"/>
            <a:ext cx="7585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ONSETS</a:t>
            </a:r>
            <a:endParaRPr/>
          </a:p>
        </p:txBody>
      </p:sp>
      <p:sp>
        <p:nvSpPr>
          <p:cNvPr id="924" name="Google Shape;924;p17"/>
          <p:cNvSpPr txBox="1"/>
          <p:nvPr/>
        </p:nvSpPr>
        <p:spPr>
          <a:xfrm>
            <a:off x="5148172" y="4819960"/>
            <a:ext cx="8114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VOWELS</a:t>
            </a:r>
            <a:endParaRPr/>
          </a:p>
        </p:txBody>
      </p:sp>
      <p:sp>
        <p:nvSpPr>
          <p:cNvPr id="925" name="Google Shape;925;p17"/>
          <p:cNvSpPr txBox="1"/>
          <p:nvPr/>
        </p:nvSpPr>
        <p:spPr>
          <a:xfrm>
            <a:off x="6938895" y="4819961"/>
            <a:ext cx="69602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CODAS</a:t>
            </a:r>
            <a:endParaRPr/>
          </a:p>
        </p:txBody>
      </p:sp>
      <p:sp>
        <p:nvSpPr>
          <p:cNvPr id="926" name="Google Shape;926;p17"/>
          <p:cNvSpPr txBox="1"/>
          <p:nvPr/>
        </p:nvSpPr>
        <p:spPr>
          <a:xfrm>
            <a:off x="7323908" y="242019"/>
            <a:ext cx="1729479" cy="2123658"/>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br>
              <a:rPr lang="en-US" sz="1200" b="0" i="0" u="none" strike="noStrike" cap="none">
                <a:solidFill>
                  <a:schemeClr val="dk2"/>
                </a:solidFill>
                <a:latin typeface="Calibri"/>
                <a:ea typeface="Calibri"/>
                <a:cs typeface="Calibri"/>
                <a:sym typeface="Calibri"/>
              </a:rPr>
            </a:br>
            <a:r>
              <a:rPr lang="en-US" sz="1200" b="0" i="0" u="none" strike="noStrike" cap="none">
                <a:solidFill>
                  <a:schemeClr val="dk2"/>
                </a:solidFill>
                <a:latin typeface="Calibri"/>
                <a:ea typeface="Calibri"/>
                <a:cs typeface="Calibri"/>
                <a:sym typeface="Calibri"/>
              </a:rPr>
              <a:t>Correct word is activated</a:t>
            </a:r>
            <a:endParaRPr/>
          </a:p>
          <a:p>
            <a:pPr marL="0" marR="0" lvl="0" indent="0" algn="ctr" rtl="0">
              <a:lnSpc>
                <a:spcPct val="100000"/>
              </a:lnSpc>
              <a:spcBef>
                <a:spcPts val="0"/>
              </a:spcBef>
              <a:spcAft>
                <a:spcPts val="0"/>
              </a:spcAft>
              <a:buNone/>
            </a:pPr>
            <a:br>
              <a:rPr lang="en-US" sz="1200" b="0" i="0" u="none" strike="noStrike" cap="none">
                <a:solidFill>
                  <a:schemeClr val="dk2"/>
                </a:solidFill>
                <a:latin typeface="Calibri"/>
                <a:ea typeface="Calibri"/>
                <a:cs typeface="Calibri"/>
                <a:sym typeface="Calibri"/>
              </a:rPr>
            </a:br>
            <a:br>
              <a:rPr lang="en-US" sz="1200" b="0" i="0" u="none" strike="noStrike" cap="none">
                <a:solidFill>
                  <a:schemeClr val="dk2"/>
                </a:solidFill>
                <a:latin typeface="Calibri"/>
                <a:ea typeface="Calibri"/>
                <a:cs typeface="Calibri"/>
                <a:sym typeface="Calibri"/>
              </a:rPr>
            </a:br>
            <a:br>
              <a:rPr lang="en-US" sz="1200" b="0" i="0" u="none" strike="noStrike" cap="none">
                <a:solidFill>
                  <a:schemeClr val="dk2"/>
                </a:solidFill>
                <a:latin typeface="Calibri"/>
                <a:ea typeface="Calibri"/>
                <a:cs typeface="Calibri"/>
                <a:sym typeface="Calibri"/>
              </a:rPr>
            </a:br>
            <a:r>
              <a:rPr lang="en-US" sz="1200" b="0" i="0" u="none" strike="noStrike" cap="none">
                <a:solidFill>
                  <a:schemeClr val="dk2"/>
                </a:solidFill>
                <a:latin typeface="Calibri"/>
                <a:ea typeface="Calibri"/>
                <a:cs typeface="Calibri"/>
                <a:sym typeface="Calibri"/>
              </a:rPr>
              <a:t>Small number of phoneme competitors are inappropriately activated, yielding a “nonword”</a:t>
            </a:r>
            <a:endParaRPr/>
          </a:p>
        </p:txBody>
      </p:sp>
      <p:grpSp>
        <p:nvGrpSpPr>
          <p:cNvPr id="927" name="Google Shape;927;p17"/>
          <p:cNvGrpSpPr/>
          <p:nvPr/>
        </p:nvGrpSpPr>
        <p:grpSpPr>
          <a:xfrm>
            <a:off x="2111828" y="859966"/>
            <a:ext cx="4876800" cy="533400"/>
            <a:chOff x="2133600" y="2286000"/>
            <a:chExt cx="4876800" cy="533400"/>
          </a:xfrm>
        </p:grpSpPr>
        <p:sp>
          <p:nvSpPr>
            <p:cNvPr id="928" name="Google Shape;928;p17"/>
            <p:cNvSpPr/>
            <p:nvPr/>
          </p:nvSpPr>
          <p:spPr>
            <a:xfrm>
              <a:off x="2133600" y="2286000"/>
              <a:ext cx="533400" cy="533400"/>
            </a:xfrm>
            <a:prstGeom prst="ellipse">
              <a:avLst/>
            </a:prstGeom>
            <a:solidFill>
              <a:schemeClr val="dk1">
                <a:alpha val="10980"/>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929" name="Google Shape;929;p17"/>
            <p:cNvSpPr/>
            <p:nvPr/>
          </p:nvSpPr>
          <p:spPr>
            <a:xfrm>
              <a:off x="300228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930" name="Google Shape;930;p17"/>
            <p:cNvSpPr/>
            <p:nvPr/>
          </p:nvSpPr>
          <p:spPr>
            <a:xfrm>
              <a:off x="387096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931" name="Google Shape;931;p17"/>
            <p:cNvSpPr/>
            <p:nvPr/>
          </p:nvSpPr>
          <p:spPr>
            <a:xfrm>
              <a:off x="473964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932" name="Google Shape;932;p17"/>
            <p:cNvSpPr/>
            <p:nvPr/>
          </p:nvSpPr>
          <p:spPr>
            <a:xfrm>
              <a:off x="560832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933" name="Google Shape;933;p17"/>
            <p:cNvSpPr/>
            <p:nvPr/>
          </p:nvSpPr>
          <p:spPr>
            <a:xfrm>
              <a:off x="6477000" y="2286000"/>
              <a:ext cx="533400" cy="533400"/>
            </a:xfrm>
            <a:prstGeom prst="ellipse">
              <a:avLst/>
            </a:prstGeom>
            <a:solidFill>
              <a:schemeClr val="dk1">
                <a:alpha val="10980"/>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cxnSp>
        <p:nvCxnSpPr>
          <p:cNvPr id="934" name="Google Shape;934;p17"/>
          <p:cNvCxnSpPr/>
          <p:nvPr/>
        </p:nvCxnSpPr>
        <p:spPr>
          <a:xfrm>
            <a:off x="8188647" y="926762"/>
            <a:ext cx="0" cy="396752"/>
          </a:xfrm>
          <a:prstGeom prst="straightConnector1">
            <a:avLst/>
          </a:prstGeom>
          <a:noFill/>
          <a:ln w="9525" cap="flat" cmpd="sng">
            <a:solidFill>
              <a:srgbClr val="565656"/>
            </a:solidFill>
            <a:prstDash val="solid"/>
            <a:round/>
            <a:headEnd type="none" w="sm" len="sm"/>
            <a:tailEnd type="triangle" w="med" len="med"/>
          </a:ln>
        </p:spPr>
      </p:cxnSp>
      <p:sp>
        <p:nvSpPr>
          <p:cNvPr id="935" name="Google Shape;935;p17"/>
          <p:cNvSpPr txBox="1"/>
          <p:nvPr/>
        </p:nvSpPr>
        <p:spPr>
          <a:xfrm>
            <a:off x="92527" y="107075"/>
            <a:ext cx="1333501" cy="649224"/>
          </a:xfrm>
          <a:prstGeom prst="rect">
            <a:avLst/>
          </a:prstGeom>
          <a:solidFill>
            <a:srgbClr val="DDDDDD"/>
          </a:solid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Calibri"/>
                <a:ea typeface="Calibri"/>
                <a:cs typeface="Calibri"/>
                <a:sym typeface="Calibri"/>
              </a:rPr>
              <a:t>Step 2 </a:t>
            </a:r>
            <a:br>
              <a:rPr lang="en-US" sz="1200" b="0" i="0" u="none" strike="noStrike" cap="none">
                <a:solidFill>
                  <a:srgbClr val="000000"/>
                </a:solidFill>
                <a:latin typeface="Calibri"/>
                <a:ea typeface="Calibri"/>
                <a:cs typeface="Calibri"/>
                <a:sym typeface="Calibri"/>
              </a:rPr>
            </a:br>
            <a:r>
              <a:rPr lang="en-US" sz="1200" b="0" i="0" u="none" strike="noStrike" cap="none">
                <a:solidFill>
                  <a:srgbClr val="000000"/>
                </a:solidFill>
                <a:latin typeface="Calibri"/>
                <a:ea typeface="Calibri"/>
                <a:cs typeface="Calibri"/>
                <a:sym typeface="Calibri"/>
              </a:rPr>
              <a:t>Paraphasia </a:t>
            </a:r>
            <a:endParaRPr/>
          </a:p>
        </p:txBody>
      </p:sp>
      <p:pic>
        <p:nvPicPr>
          <p:cNvPr id="2" name="Audio 1">
            <a:hlinkClick r:id="" action="ppaction://media"/>
            <a:extLst>
              <a:ext uri="{FF2B5EF4-FFF2-40B4-BE49-F238E27FC236}">
                <a16:creationId xmlns:a16="http://schemas.microsoft.com/office/drawing/2014/main" id="{A4ECB530-F0A9-DF40-ADF0-628912B3DA6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4212"/>
    </mc:Choice>
    <mc:Fallback>
      <p:transition spd="slow" advTm="442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939"/>
        <p:cNvGrpSpPr/>
        <p:nvPr/>
      </p:nvGrpSpPr>
      <p:grpSpPr>
        <a:xfrm>
          <a:off x="0" y="0"/>
          <a:ext cx="0" cy="0"/>
          <a:chOff x="0" y="0"/>
          <a:chExt cx="0" cy="0"/>
        </a:xfrm>
      </p:grpSpPr>
      <p:grpSp>
        <p:nvGrpSpPr>
          <p:cNvPr id="940" name="Google Shape;940;p18"/>
          <p:cNvGrpSpPr/>
          <p:nvPr/>
        </p:nvGrpSpPr>
        <p:grpSpPr>
          <a:xfrm>
            <a:off x="2547256" y="2340423"/>
            <a:ext cx="4114800" cy="533400"/>
            <a:chOff x="2514600" y="2286000"/>
            <a:chExt cx="4114800" cy="533400"/>
          </a:xfrm>
        </p:grpSpPr>
        <p:sp>
          <p:nvSpPr>
            <p:cNvPr id="941" name="Google Shape;941;p18"/>
            <p:cNvSpPr/>
            <p:nvPr/>
          </p:nvSpPr>
          <p:spPr>
            <a:xfrm>
              <a:off x="2514600" y="2286000"/>
              <a:ext cx="533400" cy="533400"/>
            </a:xfrm>
            <a:prstGeom prst="ellipse">
              <a:avLst/>
            </a:prstGeom>
            <a:solidFill>
              <a:schemeClr val="dk1">
                <a:alpha val="4705"/>
              </a:schemeClr>
            </a:solidFill>
            <a:ln w="9525" cap="flat" cmpd="sng">
              <a:solidFill>
                <a:srgbClr val="1A9988"/>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LOG</a:t>
              </a:r>
              <a:endParaRPr dirty="0"/>
            </a:p>
          </p:txBody>
        </p:sp>
        <p:sp>
          <p:nvSpPr>
            <p:cNvPr id="942" name="Google Shape;942;p18"/>
            <p:cNvSpPr/>
            <p:nvPr/>
          </p:nvSpPr>
          <p:spPr>
            <a:xfrm>
              <a:off x="3409950" y="2286000"/>
              <a:ext cx="533400" cy="533400"/>
            </a:xfrm>
            <a:prstGeom prst="ellipse">
              <a:avLst/>
            </a:prstGeom>
            <a:solidFill>
              <a:schemeClr val="dk1">
                <a:alpha val="4705"/>
              </a:schemeClr>
            </a:solidFill>
            <a:ln w="9525" cap="flat" cmpd="sng">
              <a:solidFill>
                <a:srgbClr val="1A9988"/>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DOG</a:t>
              </a:r>
              <a:endParaRPr sz="1300" dirty="0"/>
            </a:p>
          </p:txBody>
        </p:sp>
        <p:sp>
          <p:nvSpPr>
            <p:cNvPr id="943" name="Google Shape;943;p18"/>
            <p:cNvSpPr/>
            <p:nvPr/>
          </p:nvSpPr>
          <p:spPr>
            <a:xfrm>
              <a:off x="4305300" y="2286000"/>
              <a:ext cx="533400" cy="533400"/>
            </a:xfrm>
            <a:prstGeom prst="ellipse">
              <a:avLst/>
            </a:prstGeom>
            <a:solidFill>
              <a:schemeClr val="dk1">
                <a:alpha val="93725"/>
              </a:schemeClr>
            </a:solidFill>
            <a:ln w="9525" cap="flat" cmpd="sng">
              <a:solidFill>
                <a:srgbClr val="1A9988"/>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CAT</a:t>
              </a:r>
              <a:endParaRPr dirty="0"/>
            </a:p>
          </p:txBody>
        </p:sp>
        <p:sp>
          <p:nvSpPr>
            <p:cNvPr id="944" name="Google Shape;944;p18"/>
            <p:cNvSpPr/>
            <p:nvPr/>
          </p:nvSpPr>
          <p:spPr>
            <a:xfrm>
              <a:off x="5200650" y="2286000"/>
              <a:ext cx="533400" cy="533400"/>
            </a:xfrm>
            <a:prstGeom prst="ellipse">
              <a:avLst/>
            </a:prstGeom>
            <a:solidFill>
              <a:schemeClr val="dk1">
                <a:alpha val="4705"/>
              </a:schemeClr>
            </a:solidFill>
            <a:ln w="9525" cap="flat" cmpd="sng">
              <a:solidFill>
                <a:srgbClr val="1A9988"/>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RAT</a:t>
              </a:r>
              <a:endParaRPr dirty="0"/>
            </a:p>
          </p:txBody>
        </p:sp>
        <p:sp>
          <p:nvSpPr>
            <p:cNvPr id="945" name="Google Shape;945;p18"/>
            <p:cNvSpPr/>
            <p:nvPr/>
          </p:nvSpPr>
          <p:spPr>
            <a:xfrm>
              <a:off x="6096000" y="2286000"/>
              <a:ext cx="533400" cy="533400"/>
            </a:xfrm>
            <a:prstGeom prst="ellipse">
              <a:avLst/>
            </a:prstGeom>
            <a:solidFill>
              <a:schemeClr val="dk1">
                <a:alpha val="4705"/>
              </a:schemeClr>
            </a:solidFill>
            <a:ln w="9525" cap="flat" cmpd="sng">
              <a:solidFill>
                <a:srgbClr val="1A9988"/>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MAT</a:t>
              </a:r>
              <a:endParaRPr dirty="0"/>
            </a:p>
          </p:txBody>
        </p:sp>
      </p:grpSp>
      <p:grpSp>
        <p:nvGrpSpPr>
          <p:cNvPr id="946" name="Google Shape;946;p18"/>
          <p:cNvGrpSpPr/>
          <p:nvPr/>
        </p:nvGrpSpPr>
        <p:grpSpPr>
          <a:xfrm>
            <a:off x="1213756" y="4169223"/>
            <a:ext cx="3276600" cy="533400"/>
            <a:chOff x="762000" y="5486400"/>
            <a:chExt cx="3276600" cy="533400"/>
          </a:xfrm>
        </p:grpSpPr>
        <p:sp>
          <p:nvSpPr>
            <p:cNvPr id="947" name="Google Shape;947;p18"/>
            <p:cNvSpPr/>
            <p:nvPr/>
          </p:nvSpPr>
          <p:spPr>
            <a:xfrm>
              <a:off x="7620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l</a:t>
              </a:r>
              <a:endParaRPr/>
            </a:p>
          </p:txBody>
        </p:sp>
        <p:sp>
          <p:nvSpPr>
            <p:cNvPr id="948" name="Google Shape;948;p18"/>
            <p:cNvSpPr/>
            <p:nvPr/>
          </p:nvSpPr>
          <p:spPr>
            <a:xfrm>
              <a:off x="2819400" y="5486400"/>
              <a:ext cx="533400" cy="533400"/>
            </a:xfrm>
            <a:prstGeom prst="ellipse">
              <a:avLst/>
            </a:prstGeom>
            <a:solidFill>
              <a:schemeClr val="dk1">
                <a:alpha val="57647"/>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k</a:t>
              </a:r>
              <a:endParaRPr/>
            </a:p>
          </p:txBody>
        </p:sp>
        <p:sp>
          <p:nvSpPr>
            <p:cNvPr id="949" name="Google Shape;949;p18"/>
            <p:cNvSpPr/>
            <p:nvPr/>
          </p:nvSpPr>
          <p:spPr>
            <a:xfrm>
              <a:off x="35052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m</a:t>
              </a:r>
              <a:endParaRPr/>
            </a:p>
          </p:txBody>
        </p:sp>
      </p:grpSp>
      <p:cxnSp>
        <p:nvCxnSpPr>
          <p:cNvPr id="950" name="Google Shape;950;p18"/>
          <p:cNvCxnSpPr>
            <a:endCxn id="943" idx="0"/>
          </p:cNvCxnSpPr>
          <p:nvPr/>
        </p:nvCxnSpPr>
        <p:spPr>
          <a:xfrm>
            <a:off x="3301756" y="1349823"/>
            <a:ext cx="1302900" cy="990600"/>
          </a:xfrm>
          <a:prstGeom prst="straightConnector1">
            <a:avLst/>
          </a:prstGeom>
          <a:noFill/>
          <a:ln w="9525" cap="flat" cmpd="sng">
            <a:solidFill>
              <a:srgbClr val="1A1A1A"/>
            </a:solidFill>
            <a:prstDash val="solid"/>
            <a:round/>
            <a:headEnd type="none" w="sm" len="sm"/>
            <a:tailEnd type="none" w="sm" len="sm"/>
          </a:ln>
        </p:spPr>
      </p:cxnSp>
      <p:cxnSp>
        <p:nvCxnSpPr>
          <p:cNvPr id="951" name="Google Shape;951;p18"/>
          <p:cNvCxnSpPr>
            <a:endCxn id="943" idx="0"/>
          </p:cNvCxnSpPr>
          <p:nvPr/>
        </p:nvCxnSpPr>
        <p:spPr>
          <a:xfrm>
            <a:off x="4170256" y="1349823"/>
            <a:ext cx="434400" cy="990600"/>
          </a:xfrm>
          <a:prstGeom prst="straightConnector1">
            <a:avLst/>
          </a:prstGeom>
          <a:noFill/>
          <a:ln w="9525" cap="flat" cmpd="sng">
            <a:solidFill>
              <a:srgbClr val="1A1A1A"/>
            </a:solidFill>
            <a:prstDash val="solid"/>
            <a:round/>
            <a:headEnd type="none" w="sm" len="sm"/>
            <a:tailEnd type="none" w="sm" len="sm"/>
          </a:ln>
        </p:spPr>
      </p:cxnSp>
      <p:cxnSp>
        <p:nvCxnSpPr>
          <p:cNvPr id="952" name="Google Shape;952;p18"/>
          <p:cNvCxnSpPr>
            <a:endCxn id="943" idx="0"/>
          </p:cNvCxnSpPr>
          <p:nvPr/>
        </p:nvCxnSpPr>
        <p:spPr>
          <a:xfrm flipH="1">
            <a:off x="4604656" y="1349823"/>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953" name="Google Shape;953;p18"/>
          <p:cNvCxnSpPr>
            <a:endCxn id="943" idx="0"/>
          </p:cNvCxnSpPr>
          <p:nvPr/>
        </p:nvCxnSpPr>
        <p:spPr>
          <a:xfrm flipH="1">
            <a:off x="4604656" y="1349823"/>
            <a:ext cx="1302900" cy="990600"/>
          </a:xfrm>
          <a:prstGeom prst="straightConnector1">
            <a:avLst/>
          </a:prstGeom>
          <a:noFill/>
          <a:ln w="9525" cap="flat" cmpd="sng">
            <a:solidFill>
              <a:srgbClr val="000000">
                <a:alpha val="45882"/>
              </a:srgbClr>
            </a:solidFill>
            <a:prstDash val="solid"/>
            <a:round/>
            <a:headEnd type="none" w="sm" len="sm"/>
            <a:tailEnd type="none" w="sm" len="sm"/>
          </a:ln>
        </p:spPr>
      </p:cxnSp>
      <p:cxnSp>
        <p:nvCxnSpPr>
          <p:cNvPr id="954" name="Google Shape;954;p18"/>
          <p:cNvCxnSpPr>
            <a:endCxn id="942" idx="0"/>
          </p:cNvCxnSpPr>
          <p:nvPr/>
        </p:nvCxnSpPr>
        <p:spPr>
          <a:xfrm>
            <a:off x="2433106" y="1349823"/>
            <a:ext cx="1276200" cy="990600"/>
          </a:xfrm>
          <a:prstGeom prst="straightConnector1">
            <a:avLst/>
          </a:prstGeom>
          <a:noFill/>
          <a:ln w="9525" cap="flat" cmpd="sng">
            <a:solidFill>
              <a:srgbClr val="1A1A1A"/>
            </a:solidFill>
            <a:prstDash val="solid"/>
            <a:round/>
            <a:headEnd type="none" w="sm" len="sm"/>
            <a:tailEnd type="none" w="sm" len="sm"/>
          </a:ln>
        </p:spPr>
      </p:cxnSp>
      <p:cxnSp>
        <p:nvCxnSpPr>
          <p:cNvPr id="955" name="Google Shape;955;p18"/>
          <p:cNvCxnSpPr>
            <a:stCxn id="947" idx="0"/>
            <a:endCxn id="941" idx="4"/>
          </p:cNvCxnSpPr>
          <p:nvPr/>
        </p:nvCxnSpPr>
        <p:spPr>
          <a:xfrm rot="10800000" flipH="1">
            <a:off x="1480456" y="2873823"/>
            <a:ext cx="1333500" cy="1295400"/>
          </a:xfrm>
          <a:prstGeom prst="straightConnector1">
            <a:avLst/>
          </a:prstGeom>
          <a:noFill/>
          <a:ln w="9525" cap="flat" cmpd="sng">
            <a:solidFill>
              <a:srgbClr val="000000"/>
            </a:solidFill>
            <a:prstDash val="solid"/>
            <a:round/>
            <a:headEnd type="none" w="sm" len="sm"/>
            <a:tailEnd type="none" w="sm" len="sm"/>
          </a:ln>
        </p:spPr>
      </p:cxnSp>
      <p:cxnSp>
        <p:nvCxnSpPr>
          <p:cNvPr id="956" name="Google Shape;956;p18"/>
          <p:cNvCxnSpPr>
            <a:endCxn id="942" idx="4"/>
          </p:cNvCxnSpPr>
          <p:nvPr/>
        </p:nvCxnSpPr>
        <p:spPr>
          <a:xfrm rot="10800000" flipH="1">
            <a:off x="2852206" y="2873823"/>
            <a:ext cx="857100" cy="1295400"/>
          </a:xfrm>
          <a:prstGeom prst="straightConnector1">
            <a:avLst/>
          </a:prstGeom>
          <a:noFill/>
          <a:ln w="9525" cap="flat" cmpd="sng">
            <a:solidFill>
              <a:srgbClr val="000000"/>
            </a:solidFill>
            <a:prstDash val="solid"/>
            <a:round/>
            <a:headEnd type="none" w="sm" len="sm"/>
            <a:tailEnd type="none" w="sm" len="sm"/>
          </a:ln>
        </p:spPr>
      </p:cxnSp>
      <p:cxnSp>
        <p:nvCxnSpPr>
          <p:cNvPr id="957" name="Google Shape;957;p18"/>
          <p:cNvCxnSpPr>
            <a:stCxn id="948" idx="0"/>
            <a:endCxn id="943" idx="4"/>
          </p:cNvCxnSpPr>
          <p:nvPr/>
        </p:nvCxnSpPr>
        <p:spPr>
          <a:xfrm rot="10800000" flipH="1">
            <a:off x="3537856" y="2873823"/>
            <a:ext cx="1066800" cy="1295400"/>
          </a:xfrm>
          <a:prstGeom prst="straightConnector1">
            <a:avLst/>
          </a:prstGeom>
          <a:noFill/>
          <a:ln w="9525" cap="flat" cmpd="sng">
            <a:solidFill>
              <a:srgbClr val="000000"/>
            </a:solidFill>
            <a:prstDash val="solid"/>
            <a:round/>
            <a:headEnd type="none" w="sm" len="sm"/>
            <a:tailEnd type="none" w="sm" len="sm"/>
          </a:ln>
        </p:spPr>
      </p:cxnSp>
      <p:cxnSp>
        <p:nvCxnSpPr>
          <p:cNvPr id="958" name="Google Shape;958;p18"/>
          <p:cNvCxnSpPr>
            <a:endCxn id="944" idx="4"/>
          </p:cNvCxnSpPr>
          <p:nvPr/>
        </p:nvCxnSpPr>
        <p:spPr>
          <a:xfrm rot="10800000" flipH="1">
            <a:off x="2166106" y="2873823"/>
            <a:ext cx="3333900" cy="1295400"/>
          </a:xfrm>
          <a:prstGeom prst="straightConnector1">
            <a:avLst/>
          </a:prstGeom>
          <a:noFill/>
          <a:ln w="9525" cap="flat" cmpd="sng">
            <a:solidFill>
              <a:srgbClr val="000000"/>
            </a:solidFill>
            <a:prstDash val="solid"/>
            <a:round/>
            <a:headEnd type="none" w="sm" len="sm"/>
            <a:tailEnd type="none" w="sm" len="sm"/>
          </a:ln>
        </p:spPr>
      </p:cxnSp>
      <p:cxnSp>
        <p:nvCxnSpPr>
          <p:cNvPr id="959" name="Google Shape;959;p18"/>
          <p:cNvCxnSpPr>
            <a:stCxn id="949" idx="0"/>
            <a:endCxn id="945" idx="4"/>
          </p:cNvCxnSpPr>
          <p:nvPr/>
        </p:nvCxnSpPr>
        <p:spPr>
          <a:xfrm rot="10800000" flipH="1">
            <a:off x="4223656" y="2873823"/>
            <a:ext cx="2171700" cy="1295400"/>
          </a:xfrm>
          <a:prstGeom prst="straightConnector1">
            <a:avLst/>
          </a:prstGeom>
          <a:noFill/>
          <a:ln w="9525" cap="flat" cmpd="sng">
            <a:solidFill>
              <a:srgbClr val="000000"/>
            </a:solidFill>
            <a:prstDash val="solid"/>
            <a:round/>
            <a:headEnd type="none" w="sm" len="sm"/>
            <a:tailEnd type="none" w="sm" len="sm"/>
          </a:ln>
        </p:spPr>
      </p:cxnSp>
      <p:cxnSp>
        <p:nvCxnSpPr>
          <p:cNvPr id="960" name="Google Shape;960;p18"/>
          <p:cNvCxnSpPr>
            <a:endCxn id="941" idx="4"/>
          </p:cNvCxnSpPr>
          <p:nvPr/>
        </p:nvCxnSpPr>
        <p:spPr>
          <a:xfrm rot="10800000">
            <a:off x="2813956" y="2873823"/>
            <a:ext cx="3162300" cy="1295400"/>
          </a:xfrm>
          <a:prstGeom prst="straightConnector1">
            <a:avLst/>
          </a:prstGeom>
          <a:noFill/>
          <a:ln w="9525" cap="flat" cmpd="sng">
            <a:solidFill>
              <a:srgbClr val="000000"/>
            </a:solidFill>
            <a:prstDash val="solid"/>
            <a:round/>
            <a:headEnd type="none" w="sm" len="sm"/>
            <a:tailEnd type="none" w="sm" len="sm"/>
          </a:ln>
        </p:spPr>
      </p:cxnSp>
      <p:cxnSp>
        <p:nvCxnSpPr>
          <p:cNvPr id="961" name="Google Shape;961;p18"/>
          <p:cNvCxnSpPr>
            <a:endCxn id="941" idx="4"/>
          </p:cNvCxnSpPr>
          <p:nvPr/>
        </p:nvCxnSpPr>
        <p:spPr>
          <a:xfrm rot="10800000">
            <a:off x="2813956" y="2873823"/>
            <a:ext cx="4726200" cy="1373400"/>
          </a:xfrm>
          <a:prstGeom prst="straightConnector1">
            <a:avLst/>
          </a:prstGeom>
          <a:noFill/>
          <a:ln w="9525" cap="flat" cmpd="sng">
            <a:solidFill>
              <a:srgbClr val="000000"/>
            </a:solidFill>
            <a:prstDash val="solid"/>
            <a:round/>
            <a:headEnd type="none" w="sm" len="sm"/>
            <a:tailEnd type="none" w="sm" len="sm"/>
          </a:ln>
        </p:spPr>
      </p:cxnSp>
      <p:cxnSp>
        <p:nvCxnSpPr>
          <p:cNvPr id="962" name="Google Shape;962;p18"/>
          <p:cNvCxnSpPr>
            <a:endCxn id="942" idx="4"/>
          </p:cNvCxnSpPr>
          <p:nvPr/>
        </p:nvCxnSpPr>
        <p:spPr>
          <a:xfrm rot="10800000">
            <a:off x="3709306" y="2873823"/>
            <a:ext cx="2266800" cy="1295400"/>
          </a:xfrm>
          <a:prstGeom prst="straightConnector1">
            <a:avLst/>
          </a:prstGeom>
          <a:noFill/>
          <a:ln w="9525" cap="flat" cmpd="sng">
            <a:solidFill>
              <a:srgbClr val="1A1A1A"/>
            </a:solidFill>
            <a:prstDash val="solid"/>
            <a:round/>
            <a:headEnd type="none" w="sm" len="sm"/>
            <a:tailEnd type="none" w="sm" len="sm"/>
          </a:ln>
        </p:spPr>
      </p:cxnSp>
      <p:cxnSp>
        <p:nvCxnSpPr>
          <p:cNvPr id="963" name="Google Shape;963;p18"/>
          <p:cNvCxnSpPr>
            <a:endCxn id="942" idx="4"/>
          </p:cNvCxnSpPr>
          <p:nvPr/>
        </p:nvCxnSpPr>
        <p:spPr>
          <a:xfrm rot="10800000">
            <a:off x="3709306" y="2873823"/>
            <a:ext cx="3831000" cy="1373400"/>
          </a:xfrm>
          <a:prstGeom prst="straightConnector1">
            <a:avLst/>
          </a:prstGeom>
          <a:noFill/>
          <a:ln w="9525" cap="flat" cmpd="sng">
            <a:solidFill>
              <a:srgbClr val="000000"/>
            </a:solidFill>
            <a:prstDash val="solid"/>
            <a:round/>
            <a:headEnd type="none" w="sm" len="sm"/>
            <a:tailEnd type="none" w="sm" len="sm"/>
          </a:ln>
        </p:spPr>
      </p:cxnSp>
      <p:cxnSp>
        <p:nvCxnSpPr>
          <p:cNvPr id="964" name="Google Shape;964;p18"/>
          <p:cNvCxnSpPr>
            <a:endCxn id="943" idx="4"/>
          </p:cNvCxnSpPr>
          <p:nvPr/>
        </p:nvCxnSpPr>
        <p:spPr>
          <a:xfrm rot="10800000">
            <a:off x="4604656" y="2873823"/>
            <a:ext cx="685800" cy="1295400"/>
          </a:xfrm>
          <a:prstGeom prst="straightConnector1">
            <a:avLst/>
          </a:prstGeom>
          <a:noFill/>
          <a:ln w="9525" cap="flat" cmpd="sng">
            <a:solidFill>
              <a:srgbClr val="000000"/>
            </a:solidFill>
            <a:prstDash val="solid"/>
            <a:round/>
            <a:headEnd type="none" w="sm" len="sm"/>
            <a:tailEnd type="none" w="sm" len="sm"/>
          </a:ln>
        </p:spPr>
      </p:cxnSp>
      <p:cxnSp>
        <p:nvCxnSpPr>
          <p:cNvPr id="965" name="Google Shape;965;p18"/>
          <p:cNvCxnSpPr>
            <a:endCxn id="943" idx="4"/>
          </p:cNvCxnSpPr>
          <p:nvPr/>
        </p:nvCxnSpPr>
        <p:spPr>
          <a:xfrm rot="10800000">
            <a:off x="4604656" y="2873823"/>
            <a:ext cx="2438400" cy="1295400"/>
          </a:xfrm>
          <a:prstGeom prst="straightConnector1">
            <a:avLst/>
          </a:prstGeom>
          <a:noFill/>
          <a:ln w="9525" cap="flat" cmpd="sng">
            <a:solidFill>
              <a:srgbClr val="000000"/>
            </a:solidFill>
            <a:prstDash val="solid"/>
            <a:round/>
            <a:headEnd type="none" w="sm" len="sm"/>
            <a:tailEnd type="none" w="sm" len="sm"/>
          </a:ln>
        </p:spPr>
      </p:cxnSp>
      <p:cxnSp>
        <p:nvCxnSpPr>
          <p:cNvPr id="966" name="Google Shape;966;p18"/>
          <p:cNvCxnSpPr>
            <a:endCxn id="944" idx="4"/>
          </p:cNvCxnSpPr>
          <p:nvPr/>
        </p:nvCxnSpPr>
        <p:spPr>
          <a:xfrm rot="10800000" flipH="1">
            <a:off x="5290306" y="2873823"/>
            <a:ext cx="209700" cy="1295400"/>
          </a:xfrm>
          <a:prstGeom prst="straightConnector1">
            <a:avLst/>
          </a:prstGeom>
          <a:noFill/>
          <a:ln w="9525" cap="flat" cmpd="sng">
            <a:solidFill>
              <a:srgbClr val="000000"/>
            </a:solidFill>
            <a:prstDash val="solid"/>
            <a:round/>
            <a:headEnd type="none" w="sm" len="sm"/>
            <a:tailEnd type="none" w="sm" len="sm"/>
          </a:ln>
        </p:spPr>
      </p:cxnSp>
      <p:cxnSp>
        <p:nvCxnSpPr>
          <p:cNvPr id="967" name="Google Shape;967;p18"/>
          <p:cNvCxnSpPr>
            <a:endCxn id="944" idx="4"/>
          </p:cNvCxnSpPr>
          <p:nvPr/>
        </p:nvCxnSpPr>
        <p:spPr>
          <a:xfrm rot="10800000">
            <a:off x="5500006" y="2873823"/>
            <a:ext cx="1542900" cy="1295400"/>
          </a:xfrm>
          <a:prstGeom prst="straightConnector1">
            <a:avLst/>
          </a:prstGeom>
          <a:noFill/>
          <a:ln w="9525" cap="flat" cmpd="sng">
            <a:solidFill>
              <a:srgbClr val="000000"/>
            </a:solidFill>
            <a:prstDash val="solid"/>
            <a:round/>
            <a:headEnd type="none" w="sm" len="sm"/>
            <a:tailEnd type="none" w="sm" len="sm"/>
          </a:ln>
        </p:spPr>
      </p:cxnSp>
      <p:cxnSp>
        <p:nvCxnSpPr>
          <p:cNvPr id="968" name="Google Shape;968;p18"/>
          <p:cNvCxnSpPr>
            <a:endCxn id="945" idx="4"/>
          </p:cNvCxnSpPr>
          <p:nvPr/>
        </p:nvCxnSpPr>
        <p:spPr>
          <a:xfrm rot="10800000" flipH="1">
            <a:off x="5290456" y="2873823"/>
            <a:ext cx="1104900" cy="1295400"/>
          </a:xfrm>
          <a:prstGeom prst="straightConnector1">
            <a:avLst/>
          </a:prstGeom>
          <a:noFill/>
          <a:ln w="9525" cap="flat" cmpd="sng">
            <a:solidFill>
              <a:srgbClr val="000000"/>
            </a:solidFill>
            <a:prstDash val="solid"/>
            <a:round/>
            <a:headEnd type="none" w="sm" len="sm"/>
            <a:tailEnd type="none" w="sm" len="sm"/>
          </a:ln>
        </p:spPr>
      </p:cxnSp>
      <p:cxnSp>
        <p:nvCxnSpPr>
          <p:cNvPr id="969" name="Google Shape;969;p18"/>
          <p:cNvCxnSpPr>
            <a:endCxn id="945" idx="4"/>
          </p:cNvCxnSpPr>
          <p:nvPr/>
        </p:nvCxnSpPr>
        <p:spPr>
          <a:xfrm rot="10800000">
            <a:off x="6395356" y="2873823"/>
            <a:ext cx="647700" cy="1295400"/>
          </a:xfrm>
          <a:prstGeom prst="straightConnector1">
            <a:avLst/>
          </a:prstGeom>
          <a:noFill/>
          <a:ln w="9525" cap="flat" cmpd="sng">
            <a:solidFill>
              <a:srgbClr val="000000"/>
            </a:solidFill>
            <a:prstDash val="solid"/>
            <a:round/>
            <a:headEnd type="none" w="sm" len="sm"/>
            <a:tailEnd type="none" w="sm" len="sm"/>
          </a:ln>
        </p:spPr>
      </p:cxnSp>
      <p:cxnSp>
        <p:nvCxnSpPr>
          <p:cNvPr id="970" name="Google Shape;970;p18"/>
          <p:cNvCxnSpPr>
            <a:endCxn id="942" idx="0"/>
          </p:cNvCxnSpPr>
          <p:nvPr/>
        </p:nvCxnSpPr>
        <p:spPr>
          <a:xfrm flipH="1">
            <a:off x="3709306" y="1349823"/>
            <a:ext cx="461100" cy="990600"/>
          </a:xfrm>
          <a:prstGeom prst="straightConnector1">
            <a:avLst/>
          </a:prstGeom>
          <a:noFill/>
          <a:ln w="9525" cap="flat" cmpd="sng">
            <a:solidFill>
              <a:srgbClr val="1A1A1A"/>
            </a:solidFill>
            <a:prstDash val="solid"/>
            <a:round/>
            <a:headEnd type="none" w="sm" len="sm"/>
            <a:tailEnd type="none" w="sm" len="sm"/>
          </a:ln>
        </p:spPr>
      </p:cxnSp>
      <p:cxnSp>
        <p:nvCxnSpPr>
          <p:cNvPr id="971" name="Google Shape;971;p18"/>
          <p:cNvCxnSpPr>
            <a:endCxn id="944" idx="0"/>
          </p:cNvCxnSpPr>
          <p:nvPr/>
        </p:nvCxnSpPr>
        <p:spPr>
          <a:xfrm>
            <a:off x="4170406" y="1349823"/>
            <a:ext cx="1329600" cy="990600"/>
          </a:xfrm>
          <a:prstGeom prst="straightConnector1">
            <a:avLst/>
          </a:prstGeom>
          <a:noFill/>
          <a:ln w="9525" cap="flat" cmpd="sng">
            <a:solidFill>
              <a:srgbClr val="1A1A1A"/>
            </a:solidFill>
            <a:prstDash val="solid"/>
            <a:round/>
            <a:headEnd type="none" w="sm" len="sm"/>
            <a:tailEnd type="none" w="sm" len="sm"/>
          </a:ln>
        </p:spPr>
      </p:cxnSp>
      <p:cxnSp>
        <p:nvCxnSpPr>
          <p:cNvPr id="972" name="Google Shape;972;p18"/>
          <p:cNvCxnSpPr>
            <a:endCxn id="944" idx="0"/>
          </p:cNvCxnSpPr>
          <p:nvPr/>
        </p:nvCxnSpPr>
        <p:spPr>
          <a:xfrm flipH="1">
            <a:off x="5500006" y="1349823"/>
            <a:ext cx="1276200" cy="990600"/>
          </a:xfrm>
          <a:prstGeom prst="straightConnector1">
            <a:avLst/>
          </a:prstGeom>
          <a:noFill/>
          <a:ln w="9525" cap="flat" cmpd="sng">
            <a:solidFill>
              <a:srgbClr val="1A1A1A"/>
            </a:solidFill>
            <a:prstDash val="solid"/>
            <a:round/>
            <a:headEnd type="none" w="sm" len="sm"/>
            <a:tailEnd type="none" w="sm" len="sm"/>
          </a:ln>
        </p:spPr>
      </p:cxnSp>
      <p:cxnSp>
        <p:nvCxnSpPr>
          <p:cNvPr id="973" name="Google Shape;973;p18"/>
          <p:cNvCxnSpPr>
            <a:endCxn id="942" idx="0"/>
          </p:cNvCxnSpPr>
          <p:nvPr/>
        </p:nvCxnSpPr>
        <p:spPr>
          <a:xfrm flipH="1">
            <a:off x="3709306" y="1349823"/>
            <a:ext cx="1329600" cy="990600"/>
          </a:xfrm>
          <a:prstGeom prst="straightConnector1">
            <a:avLst/>
          </a:prstGeom>
          <a:noFill/>
          <a:ln w="9525" cap="flat" cmpd="sng">
            <a:solidFill>
              <a:srgbClr val="1A1A1A"/>
            </a:solidFill>
            <a:prstDash val="solid"/>
            <a:round/>
            <a:headEnd type="none" w="sm" len="sm"/>
            <a:tailEnd type="none" w="sm" len="sm"/>
          </a:ln>
        </p:spPr>
      </p:cxnSp>
      <p:cxnSp>
        <p:nvCxnSpPr>
          <p:cNvPr id="974" name="Google Shape;974;p18"/>
          <p:cNvCxnSpPr>
            <a:endCxn id="944" idx="0"/>
          </p:cNvCxnSpPr>
          <p:nvPr/>
        </p:nvCxnSpPr>
        <p:spPr>
          <a:xfrm>
            <a:off x="5038906" y="1349823"/>
            <a:ext cx="461100" cy="990600"/>
          </a:xfrm>
          <a:prstGeom prst="straightConnector1">
            <a:avLst/>
          </a:prstGeom>
          <a:noFill/>
          <a:ln w="9525" cap="flat" cmpd="sng">
            <a:solidFill>
              <a:srgbClr val="000000"/>
            </a:solidFill>
            <a:prstDash val="solid"/>
            <a:round/>
            <a:headEnd type="none" w="sm" len="sm"/>
            <a:tailEnd type="none" w="sm" len="sm"/>
          </a:ln>
        </p:spPr>
      </p:cxnSp>
      <p:cxnSp>
        <p:nvCxnSpPr>
          <p:cNvPr id="975" name="Google Shape;975;p18"/>
          <p:cNvCxnSpPr>
            <a:endCxn id="942" idx="0"/>
          </p:cNvCxnSpPr>
          <p:nvPr/>
        </p:nvCxnSpPr>
        <p:spPr>
          <a:xfrm flipH="1">
            <a:off x="3709306" y="1349823"/>
            <a:ext cx="2198400" cy="990600"/>
          </a:xfrm>
          <a:prstGeom prst="straightConnector1">
            <a:avLst/>
          </a:prstGeom>
          <a:noFill/>
          <a:ln w="9525" cap="flat" cmpd="sng">
            <a:solidFill>
              <a:srgbClr val="1A1A1A"/>
            </a:solidFill>
            <a:prstDash val="solid"/>
            <a:round/>
            <a:headEnd type="none" w="sm" len="sm"/>
            <a:tailEnd type="none" w="sm" len="sm"/>
          </a:ln>
        </p:spPr>
      </p:cxnSp>
      <p:cxnSp>
        <p:nvCxnSpPr>
          <p:cNvPr id="976" name="Google Shape;976;p18"/>
          <p:cNvCxnSpPr>
            <a:endCxn id="943" idx="0"/>
          </p:cNvCxnSpPr>
          <p:nvPr/>
        </p:nvCxnSpPr>
        <p:spPr>
          <a:xfrm flipH="1">
            <a:off x="4604656" y="1349823"/>
            <a:ext cx="1302900" cy="990600"/>
          </a:xfrm>
          <a:prstGeom prst="straightConnector1">
            <a:avLst/>
          </a:prstGeom>
          <a:noFill/>
          <a:ln w="9525" cap="flat" cmpd="sng">
            <a:solidFill>
              <a:srgbClr val="1A1A1A"/>
            </a:solidFill>
            <a:prstDash val="solid"/>
            <a:round/>
            <a:headEnd type="none" w="sm" len="sm"/>
            <a:tailEnd type="none" w="sm" len="sm"/>
          </a:ln>
        </p:spPr>
      </p:cxnSp>
      <p:cxnSp>
        <p:nvCxnSpPr>
          <p:cNvPr id="977" name="Google Shape;977;p18"/>
          <p:cNvCxnSpPr>
            <a:endCxn id="944" idx="0"/>
          </p:cNvCxnSpPr>
          <p:nvPr/>
        </p:nvCxnSpPr>
        <p:spPr>
          <a:xfrm flipH="1">
            <a:off x="5500006" y="1349823"/>
            <a:ext cx="407700" cy="990600"/>
          </a:xfrm>
          <a:prstGeom prst="straightConnector1">
            <a:avLst/>
          </a:prstGeom>
          <a:noFill/>
          <a:ln w="9525" cap="flat" cmpd="sng">
            <a:solidFill>
              <a:srgbClr val="1A1A1A"/>
            </a:solidFill>
            <a:prstDash val="solid"/>
            <a:round/>
            <a:headEnd type="none" w="sm" len="sm"/>
            <a:tailEnd type="none" w="sm" len="sm"/>
          </a:ln>
        </p:spPr>
      </p:cxnSp>
      <p:sp>
        <p:nvSpPr>
          <p:cNvPr id="978" name="Google Shape;978;p18"/>
          <p:cNvSpPr txBox="1"/>
          <p:nvPr/>
        </p:nvSpPr>
        <p:spPr>
          <a:xfrm>
            <a:off x="7599538" y="2238823"/>
            <a:ext cx="772969"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Syllable</a:t>
            </a:r>
            <a:endParaRPr/>
          </a:p>
        </p:txBody>
      </p:sp>
      <p:cxnSp>
        <p:nvCxnSpPr>
          <p:cNvPr id="979" name="Google Shape;979;p18"/>
          <p:cNvCxnSpPr>
            <a:stCxn id="980" idx="0"/>
            <a:endCxn id="978" idx="2"/>
          </p:cNvCxnSpPr>
          <p:nvPr/>
        </p:nvCxnSpPr>
        <p:spPr>
          <a:xfrm rot="10800000" flipH="1">
            <a:off x="7549995" y="2546523"/>
            <a:ext cx="435900" cy="860700"/>
          </a:xfrm>
          <a:prstGeom prst="straightConnector1">
            <a:avLst/>
          </a:prstGeom>
          <a:noFill/>
          <a:ln w="9525" cap="flat" cmpd="sng">
            <a:solidFill>
              <a:srgbClr val="000000"/>
            </a:solidFill>
            <a:prstDash val="solid"/>
            <a:round/>
            <a:headEnd type="none" w="sm" len="sm"/>
            <a:tailEnd type="none" w="sm" len="sm"/>
          </a:ln>
        </p:spPr>
      </p:cxnSp>
      <p:grpSp>
        <p:nvGrpSpPr>
          <p:cNvPr id="981" name="Google Shape;981;p18"/>
          <p:cNvGrpSpPr/>
          <p:nvPr/>
        </p:nvGrpSpPr>
        <p:grpSpPr>
          <a:xfrm>
            <a:off x="7347856" y="3407223"/>
            <a:ext cx="1366024" cy="307777"/>
            <a:chOff x="7315200" y="4724400"/>
            <a:chExt cx="1366024" cy="307777"/>
          </a:xfrm>
        </p:grpSpPr>
        <p:sp>
          <p:nvSpPr>
            <p:cNvPr id="980" name="Google Shape;980;p18"/>
            <p:cNvSpPr txBox="1"/>
            <p:nvPr/>
          </p:nvSpPr>
          <p:spPr>
            <a:xfrm>
              <a:off x="7315200" y="4724400"/>
              <a:ext cx="404278"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On</a:t>
              </a:r>
              <a:endParaRPr/>
            </a:p>
          </p:txBody>
        </p:sp>
        <p:sp>
          <p:nvSpPr>
            <p:cNvPr id="982" name="Google Shape;982;p18"/>
            <p:cNvSpPr txBox="1"/>
            <p:nvPr/>
          </p:nvSpPr>
          <p:spPr>
            <a:xfrm>
              <a:off x="7825384" y="4724400"/>
              <a:ext cx="381836"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Vo</a:t>
              </a:r>
              <a:endParaRPr/>
            </a:p>
          </p:txBody>
        </p:sp>
        <p:sp>
          <p:nvSpPr>
            <p:cNvPr id="983" name="Google Shape;983;p18"/>
            <p:cNvSpPr txBox="1"/>
            <p:nvPr/>
          </p:nvSpPr>
          <p:spPr>
            <a:xfrm>
              <a:off x="8305800" y="4724400"/>
              <a:ext cx="37542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Co</a:t>
              </a:r>
              <a:endParaRPr/>
            </a:p>
          </p:txBody>
        </p:sp>
      </p:grpSp>
      <p:cxnSp>
        <p:nvCxnSpPr>
          <p:cNvPr id="984" name="Google Shape;984;p18"/>
          <p:cNvCxnSpPr>
            <a:stCxn id="983" idx="0"/>
            <a:endCxn id="978" idx="2"/>
          </p:cNvCxnSpPr>
          <p:nvPr/>
        </p:nvCxnSpPr>
        <p:spPr>
          <a:xfrm rot="10800000">
            <a:off x="7986168" y="2546523"/>
            <a:ext cx="540000" cy="860700"/>
          </a:xfrm>
          <a:prstGeom prst="straightConnector1">
            <a:avLst/>
          </a:prstGeom>
          <a:noFill/>
          <a:ln w="9525" cap="flat" cmpd="sng">
            <a:solidFill>
              <a:srgbClr val="000000"/>
            </a:solidFill>
            <a:prstDash val="solid"/>
            <a:round/>
            <a:headEnd type="none" w="sm" len="sm"/>
            <a:tailEnd type="none" w="sm" len="sm"/>
          </a:ln>
        </p:spPr>
      </p:cxnSp>
      <p:cxnSp>
        <p:nvCxnSpPr>
          <p:cNvPr id="985" name="Google Shape;985;p18"/>
          <p:cNvCxnSpPr/>
          <p:nvPr/>
        </p:nvCxnSpPr>
        <p:spPr>
          <a:xfrm rot="10800000" flipH="1">
            <a:off x="8026380" y="2950023"/>
            <a:ext cx="213298" cy="457200"/>
          </a:xfrm>
          <a:prstGeom prst="straightConnector1">
            <a:avLst/>
          </a:prstGeom>
          <a:noFill/>
          <a:ln w="9525" cap="flat" cmpd="sng">
            <a:solidFill>
              <a:srgbClr val="000000"/>
            </a:solidFill>
            <a:prstDash val="solid"/>
            <a:round/>
            <a:headEnd type="none" w="sm" len="sm"/>
            <a:tailEnd type="none" w="sm" len="sm"/>
          </a:ln>
        </p:spPr>
      </p:cxnSp>
      <p:cxnSp>
        <p:nvCxnSpPr>
          <p:cNvPr id="986" name="Google Shape;986;p18"/>
          <p:cNvCxnSpPr>
            <a:stCxn id="987" idx="0"/>
            <a:endCxn id="980" idx="2"/>
          </p:cNvCxnSpPr>
          <p:nvPr/>
        </p:nvCxnSpPr>
        <p:spPr>
          <a:xfrm rot="10800000" flipH="1">
            <a:off x="2115225" y="3715023"/>
            <a:ext cx="5434800" cy="454200"/>
          </a:xfrm>
          <a:prstGeom prst="straightConnector1">
            <a:avLst/>
          </a:prstGeom>
          <a:noFill/>
          <a:ln w="28575" cap="flat" cmpd="sng">
            <a:solidFill>
              <a:srgbClr val="FF0000"/>
            </a:solidFill>
            <a:prstDash val="solid"/>
            <a:round/>
            <a:headEnd type="none" w="sm" len="sm"/>
            <a:tailEnd type="triangle" w="lg" len="lg"/>
          </a:ln>
        </p:spPr>
      </p:cxnSp>
      <p:cxnSp>
        <p:nvCxnSpPr>
          <p:cNvPr id="988" name="Google Shape;988;p18"/>
          <p:cNvCxnSpPr>
            <a:stCxn id="989" idx="7"/>
            <a:endCxn id="982" idx="2"/>
          </p:cNvCxnSpPr>
          <p:nvPr/>
        </p:nvCxnSpPr>
        <p:spPr>
          <a:xfrm rot="10800000" flipH="1">
            <a:off x="6136266" y="3715138"/>
            <a:ext cx="1912800" cy="532200"/>
          </a:xfrm>
          <a:prstGeom prst="straightConnector1">
            <a:avLst/>
          </a:prstGeom>
          <a:noFill/>
          <a:ln w="28575" cap="flat" cmpd="sng">
            <a:solidFill>
              <a:srgbClr val="FF0000"/>
            </a:solidFill>
            <a:prstDash val="solid"/>
            <a:round/>
            <a:headEnd type="none" w="sm" len="sm"/>
            <a:tailEnd type="triangle" w="lg" len="lg"/>
          </a:ln>
        </p:spPr>
      </p:cxnSp>
      <p:cxnSp>
        <p:nvCxnSpPr>
          <p:cNvPr id="990" name="Google Shape;990;p18"/>
          <p:cNvCxnSpPr>
            <a:stCxn id="991" idx="7"/>
            <a:endCxn id="983" idx="2"/>
          </p:cNvCxnSpPr>
          <p:nvPr/>
        </p:nvCxnSpPr>
        <p:spPr>
          <a:xfrm rot="10800000" flipH="1">
            <a:off x="7841236" y="3715138"/>
            <a:ext cx="684900" cy="532200"/>
          </a:xfrm>
          <a:prstGeom prst="straightConnector1">
            <a:avLst/>
          </a:prstGeom>
          <a:noFill/>
          <a:ln w="28575" cap="flat" cmpd="sng">
            <a:solidFill>
              <a:srgbClr val="FF0000"/>
            </a:solidFill>
            <a:prstDash val="solid"/>
            <a:round/>
            <a:headEnd type="none" w="sm" len="sm"/>
            <a:tailEnd type="triangle" w="lg" len="lg"/>
          </a:ln>
        </p:spPr>
      </p:cxnSp>
      <p:sp>
        <p:nvSpPr>
          <p:cNvPr id="989" name="Google Shape;989;p18"/>
          <p:cNvSpPr/>
          <p:nvPr/>
        </p:nvSpPr>
        <p:spPr>
          <a:xfrm>
            <a:off x="5680981" y="4169223"/>
            <a:ext cx="533400" cy="533400"/>
          </a:xfrm>
          <a:prstGeom prst="ellipse">
            <a:avLst/>
          </a:prstGeom>
          <a:solidFill>
            <a:srgbClr val="FF0000"/>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ɔ</a:t>
            </a:r>
            <a:endParaRPr sz="1400" b="0" i="0" u="none" strike="noStrike" cap="none">
              <a:solidFill>
                <a:schemeClr val="dk2"/>
              </a:solidFill>
              <a:latin typeface="Calibri"/>
              <a:ea typeface="Calibri"/>
              <a:cs typeface="Calibri"/>
              <a:sym typeface="Calibri"/>
            </a:endParaRPr>
          </a:p>
        </p:txBody>
      </p:sp>
      <p:sp>
        <p:nvSpPr>
          <p:cNvPr id="992" name="Google Shape;992;p18"/>
          <p:cNvSpPr/>
          <p:nvPr/>
        </p:nvSpPr>
        <p:spPr>
          <a:xfrm>
            <a:off x="5023756" y="4169223"/>
            <a:ext cx="533400" cy="533400"/>
          </a:xfrm>
          <a:prstGeom prst="ellipse">
            <a:avLst/>
          </a:prstGeom>
          <a:solidFill>
            <a:schemeClr val="dk1">
              <a:alpha val="17647"/>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æ</a:t>
            </a:r>
            <a:endParaRPr sz="1400" b="0" i="0" u="none" strike="noStrike" cap="none">
              <a:solidFill>
                <a:schemeClr val="dk2"/>
              </a:solidFill>
              <a:latin typeface="Calibri"/>
              <a:ea typeface="Calibri"/>
              <a:cs typeface="Calibri"/>
              <a:sym typeface="Calibri"/>
            </a:endParaRPr>
          </a:p>
        </p:txBody>
      </p:sp>
      <p:sp>
        <p:nvSpPr>
          <p:cNvPr id="991" name="Google Shape;991;p18"/>
          <p:cNvSpPr/>
          <p:nvPr/>
        </p:nvSpPr>
        <p:spPr>
          <a:xfrm>
            <a:off x="7385951" y="4169223"/>
            <a:ext cx="533400" cy="533400"/>
          </a:xfrm>
          <a:prstGeom prst="ellipse">
            <a:avLst/>
          </a:prstGeom>
          <a:solidFill>
            <a:srgbClr val="FF0000"/>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g</a:t>
            </a:r>
            <a:endParaRPr/>
          </a:p>
        </p:txBody>
      </p:sp>
      <p:sp>
        <p:nvSpPr>
          <p:cNvPr id="993" name="Google Shape;993;p18"/>
          <p:cNvSpPr/>
          <p:nvPr/>
        </p:nvSpPr>
        <p:spPr>
          <a:xfrm>
            <a:off x="6751586" y="4169223"/>
            <a:ext cx="533400" cy="533400"/>
          </a:xfrm>
          <a:prstGeom prst="ellipse">
            <a:avLst/>
          </a:prstGeom>
          <a:solidFill>
            <a:schemeClr val="dk1">
              <a:alpha val="17647"/>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t</a:t>
            </a:r>
            <a:endParaRPr/>
          </a:p>
        </p:txBody>
      </p:sp>
      <p:sp>
        <p:nvSpPr>
          <p:cNvPr id="994" name="Google Shape;994;p18"/>
          <p:cNvSpPr/>
          <p:nvPr/>
        </p:nvSpPr>
        <p:spPr>
          <a:xfrm>
            <a:off x="2566306" y="4169223"/>
            <a:ext cx="533400" cy="533400"/>
          </a:xfrm>
          <a:prstGeom prst="ellipse">
            <a:avLst/>
          </a:prstGeom>
          <a:solidFill>
            <a:schemeClr val="dk1">
              <a:alpha val="17647"/>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Arial"/>
                <a:ea typeface="Arial"/>
                <a:cs typeface="Arial"/>
                <a:sym typeface="Arial"/>
              </a:rPr>
              <a:t>d</a:t>
            </a:r>
            <a:endParaRPr/>
          </a:p>
        </p:txBody>
      </p:sp>
      <p:sp>
        <p:nvSpPr>
          <p:cNvPr id="987" name="Google Shape;987;p18"/>
          <p:cNvSpPr/>
          <p:nvPr/>
        </p:nvSpPr>
        <p:spPr>
          <a:xfrm>
            <a:off x="1848525" y="4169223"/>
            <a:ext cx="533400" cy="533400"/>
          </a:xfrm>
          <a:prstGeom prst="ellipse">
            <a:avLst/>
          </a:prstGeom>
          <a:solidFill>
            <a:srgbClr val="FF0000"/>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Arial"/>
                <a:ea typeface="Arial"/>
                <a:cs typeface="Arial"/>
                <a:sym typeface="Arial"/>
              </a:rPr>
              <a:t>r</a:t>
            </a:r>
            <a:endParaRPr/>
          </a:p>
        </p:txBody>
      </p:sp>
      <p:sp>
        <p:nvSpPr>
          <p:cNvPr id="995" name="Google Shape;995;p18"/>
          <p:cNvSpPr txBox="1"/>
          <p:nvPr/>
        </p:nvSpPr>
        <p:spPr>
          <a:xfrm>
            <a:off x="2453735" y="4815305"/>
            <a:ext cx="7585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ONSETS</a:t>
            </a:r>
            <a:endParaRPr/>
          </a:p>
        </p:txBody>
      </p:sp>
      <p:sp>
        <p:nvSpPr>
          <p:cNvPr id="996" name="Google Shape;996;p18"/>
          <p:cNvSpPr txBox="1"/>
          <p:nvPr/>
        </p:nvSpPr>
        <p:spPr>
          <a:xfrm>
            <a:off x="5219075" y="4811488"/>
            <a:ext cx="8114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VOWELS</a:t>
            </a:r>
            <a:endParaRPr/>
          </a:p>
        </p:txBody>
      </p:sp>
      <p:sp>
        <p:nvSpPr>
          <p:cNvPr id="997" name="Google Shape;997;p18"/>
          <p:cNvSpPr txBox="1"/>
          <p:nvPr/>
        </p:nvSpPr>
        <p:spPr>
          <a:xfrm>
            <a:off x="7043064" y="4811488"/>
            <a:ext cx="69602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CODAS</a:t>
            </a:r>
            <a:endParaRPr/>
          </a:p>
        </p:txBody>
      </p:sp>
      <p:sp>
        <p:nvSpPr>
          <p:cNvPr id="998" name="Google Shape;998;p18"/>
          <p:cNvSpPr txBox="1"/>
          <p:nvPr/>
        </p:nvSpPr>
        <p:spPr>
          <a:xfrm>
            <a:off x="154847" y="972778"/>
            <a:ext cx="1039067"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SEMANTICS</a:t>
            </a:r>
            <a:endParaRPr/>
          </a:p>
        </p:txBody>
      </p:sp>
      <p:sp>
        <p:nvSpPr>
          <p:cNvPr id="999" name="Google Shape;999;p18"/>
          <p:cNvSpPr txBox="1"/>
          <p:nvPr/>
        </p:nvSpPr>
        <p:spPr>
          <a:xfrm>
            <a:off x="200225" y="2496778"/>
            <a:ext cx="75373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WORDS</a:t>
            </a:r>
            <a:endParaRPr/>
          </a:p>
        </p:txBody>
      </p:sp>
      <p:sp>
        <p:nvSpPr>
          <p:cNvPr id="1000" name="Google Shape;1000;p18"/>
          <p:cNvSpPr txBox="1"/>
          <p:nvPr/>
        </p:nvSpPr>
        <p:spPr>
          <a:xfrm>
            <a:off x="59161" y="4325578"/>
            <a:ext cx="103586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PHONEMES</a:t>
            </a:r>
            <a:endParaRPr/>
          </a:p>
        </p:txBody>
      </p:sp>
      <p:sp>
        <p:nvSpPr>
          <p:cNvPr id="1001" name="Google Shape;1001;p18"/>
          <p:cNvSpPr/>
          <p:nvPr/>
        </p:nvSpPr>
        <p:spPr>
          <a:xfrm>
            <a:off x="3098775" y="158823"/>
            <a:ext cx="2828890" cy="46166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2400" b="1" i="0" u="none" strike="noStrike" cap="none">
                <a:solidFill>
                  <a:schemeClr val="dk2"/>
                </a:solidFill>
                <a:latin typeface="Calibri"/>
                <a:ea typeface="Calibri"/>
                <a:cs typeface="Calibri"/>
                <a:sym typeface="Calibri"/>
              </a:rPr>
              <a:t>Abstruse Neologism</a:t>
            </a:r>
            <a:endParaRPr sz="2400" b="1" i="0" u="none" strike="noStrike" cap="none">
              <a:solidFill>
                <a:schemeClr val="dk2"/>
              </a:solidFill>
              <a:latin typeface="Arial"/>
              <a:ea typeface="Arial"/>
              <a:cs typeface="Arial"/>
              <a:sym typeface="Arial"/>
            </a:endParaRPr>
          </a:p>
        </p:txBody>
      </p:sp>
      <p:sp>
        <p:nvSpPr>
          <p:cNvPr id="1002" name="Google Shape;1002;p18"/>
          <p:cNvSpPr txBox="1"/>
          <p:nvPr/>
        </p:nvSpPr>
        <p:spPr>
          <a:xfrm>
            <a:off x="7284986" y="15762"/>
            <a:ext cx="1806082" cy="2031325"/>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Correct word is activated</a:t>
            </a:r>
            <a:endParaRPr/>
          </a:p>
          <a:p>
            <a:pPr marL="0" marR="0" lvl="0" indent="0" algn="ctr" rtl="0">
              <a:lnSpc>
                <a:spcPct val="100000"/>
              </a:lnSpc>
              <a:spcBef>
                <a:spcPts val="0"/>
              </a:spcBef>
              <a:spcAft>
                <a:spcPts val="0"/>
              </a:spcAft>
              <a:buNone/>
            </a:pPr>
            <a:br>
              <a:rPr lang="en-US" sz="1400" b="0" i="0" u="none" strike="noStrike" cap="none">
                <a:solidFill>
                  <a:srgbClr val="000000"/>
                </a:solidFill>
                <a:latin typeface="Calibri"/>
                <a:ea typeface="Calibri"/>
                <a:cs typeface="Calibri"/>
                <a:sym typeface="Calibri"/>
              </a:rPr>
            </a:br>
            <a:br>
              <a:rPr lang="en-US" sz="1400" b="0" i="0" u="none" strike="noStrike" cap="none">
                <a:solidFill>
                  <a:srgbClr val="000000"/>
                </a:solidFill>
                <a:latin typeface="Calibri"/>
                <a:ea typeface="Calibri"/>
                <a:cs typeface="Calibri"/>
                <a:sym typeface="Calibri"/>
              </a:rPr>
            </a:br>
            <a:br>
              <a:rPr lang="en-US" sz="1400" b="0" i="0" u="none" strike="noStrike" cap="none">
                <a:solidFill>
                  <a:srgbClr val="000000"/>
                </a:solidFill>
                <a:latin typeface="Calibri"/>
                <a:ea typeface="Calibri"/>
                <a:cs typeface="Calibri"/>
                <a:sym typeface="Calibri"/>
              </a:rPr>
            </a:br>
            <a:r>
              <a:rPr lang="en-US" sz="1400" b="0" i="0" u="none" strike="noStrike" cap="none">
                <a:solidFill>
                  <a:srgbClr val="000000"/>
                </a:solidFill>
                <a:latin typeface="Calibri"/>
                <a:ea typeface="Calibri"/>
                <a:cs typeface="Calibri"/>
                <a:sym typeface="Calibri"/>
              </a:rPr>
              <a:t>Majority or all of phoneme competitors are inappropriately activated</a:t>
            </a:r>
            <a:endParaRPr/>
          </a:p>
        </p:txBody>
      </p:sp>
      <p:cxnSp>
        <p:nvCxnSpPr>
          <p:cNvPr id="1003" name="Google Shape;1003;p18"/>
          <p:cNvCxnSpPr/>
          <p:nvPr/>
        </p:nvCxnSpPr>
        <p:spPr>
          <a:xfrm>
            <a:off x="8152135" y="620488"/>
            <a:ext cx="0" cy="396752"/>
          </a:xfrm>
          <a:prstGeom prst="straightConnector1">
            <a:avLst/>
          </a:prstGeom>
          <a:noFill/>
          <a:ln w="9525" cap="flat" cmpd="sng">
            <a:solidFill>
              <a:srgbClr val="565656"/>
            </a:solidFill>
            <a:prstDash val="solid"/>
            <a:round/>
            <a:headEnd type="none" w="sm" len="sm"/>
            <a:tailEnd type="triangle" w="med" len="med"/>
          </a:ln>
        </p:spPr>
      </p:cxnSp>
      <p:grpSp>
        <p:nvGrpSpPr>
          <p:cNvPr id="1004" name="Google Shape;1004;p18"/>
          <p:cNvGrpSpPr/>
          <p:nvPr/>
        </p:nvGrpSpPr>
        <p:grpSpPr>
          <a:xfrm>
            <a:off x="2115225" y="816423"/>
            <a:ext cx="4876800" cy="533400"/>
            <a:chOff x="2133600" y="2286000"/>
            <a:chExt cx="4876800" cy="533400"/>
          </a:xfrm>
        </p:grpSpPr>
        <p:sp>
          <p:nvSpPr>
            <p:cNvPr id="1005" name="Google Shape;1005;p18"/>
            <p:cNvSpPr/>
            <p:nvPr/>
          </p:nvSpPr>
          <p:spPr>
            <a:xfrm>
              <a:off x="2133600" y="2286000"/>
              <a:ext cx="533400" cy="533400"/>
            </a:xfrm>
            <a:prstGeom prst="ellipse">
              <a:avLst/>
            </a:prstGeom>
            <a:solidFill>
              <a:schemeClr val="dk1">
                <a:alpha val="10980"/>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006" name="Google Shape;1006;p18"/>
            <p:cNvSpPr/>
            <p:nvPr/>
          </p:nvSpPr>
          <p:spPr>
            <a:xfrm>
              <a:off x="300228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1007" name="Google Shape;1007;p18"/>
            <p:cNvSpPr/>
            <p:nvPr/>
          </p:nvSpPr>
          <p:spPr>
            <a:xfrm>
              <a:off x="387096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1008" name="Google Shape;1008;p18"/>
            <p:cNvSpPr/>
            <p:nvPr/>
          </p:nvSpPr>
          <p:spPr>
            <a:xfrm>
              <a:off x="473964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1009" name="Google Shape;1009;p18"/>
            <p:cNvSpPr/>
            <p:nvPr/>
          </p:nvSpPr>
          <p:spPr>
            <a:xfrm>
              <a:off x="560832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1010" name="Google Shape;1010;p18"/>
            <p:cNvSpPr/>
            <p:nvPr/>
          </p:nvSpPr>
          <p:spPr>
            <a:xfrm>
              <a:off x="6477000" y="2286000"/>
              <a:ext cx="533400" cy="533400"/>
            </a:xfrm>
            <a:prstGeom prst="ellipse">
              <a:avLst/>
            </a:prstGeom>
            <a:solidFill>
              <a:schemeClr val="dk1">
                <a:alpha val="10980"/>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sp>
        <p:nvSpPr>
          <p:cNvPr id="1011" name="Google Shape;1011;p18"/>
          <p:cNvSpPr txBox="1"/>
          <p:nvPr/>
        </p:nvSpPr>
        <p:spPr>
          <a:xfrm>
            <a:off x="52932" y="65043"/>
            <a:ext cx="1333501" cy="649224"/>
          </a:xfrm>
          <a:prstGeom prst="rect">
            <a:avLst/>
          </a:prstGeom>
          <a:solidFill>
            <a:srgbClr val="DDDDDD"/>
          </a:solidFill>
          <a:ln>
            <a:noFill/>
          </a:ln>
        </p:spPr>
        <p:txBody>
          <a:bodyPr spcFirstLastPara="1" wrap="square" lIns="91425" tIns="45700" rIns="91425" bIns="45700" anchor="ctr"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Calibri"/>
                <a:ea typeface="Calibri"/>
                <a:cs typeface="Calibri"/>
                <a:sym typeface="Calibri"/>
              </a:rPr>
              <a:t>Step 2 </a:t>
            </a:r>
            <a:br>
              <a:rPr lang="en-US" sz="1200" b="0" i="0" u="none" strike="noStrike" cap="none">
                <a:solidFill>
                  <a:srgbClr val="000000"/>
                </a:solidFill>
                <a:latin typeface="Calibri"/>
                <a:ea typeface="Calibri"/>
                <a:cs typeface="Calibri"/>
                <a:sym typeface="Calibri"/>
              </a:rPr>
            </a:br>
            <a:r>
              <a:rPr lang="en-US" sz="1200" b="0" i="0" u="none" strike="noStrike" cap="none">
                <a:solidFill>
                  <a:srgbClr val="000000"/>
                </a:solidFill>
                <a:latin typeface="Calibri"/>
                <a:ea typeface="Calibri"/>
                <a:cs typeface="Calibri"/>
                <a:sym typeface="Calibri"/>
              </a:rPr>
              <a:t>Paraphasia</a:t>
            </a:r>
            <a:endParaRPr/>
          </a:p>
        </p:txBody>
      </p:sp>
      <p:pic>
        <p:nvPicPr>
          <p:cNvPr id="2" name="Audio 1">
            <a:hlinkClick r:id="" action="ppaction://media"/>
            <a:extLst>
              <a:ext uri="{FF2B5EF4-FFF2-40B4-BE49-F238E27FC236}">
                <a16:creationId xmlns:a16="http://schemas.microsoft.com/office/drawing/2014/main" id="{A753E2FC-3F69-6745-A244-89FCD6C4963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0357"/>
    </mc:Choice>
    <mc:Fallback>
      <p:transition spd="slow" advTm="403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3"/>
        <p:cNvGrpSpPr/>
        <p:nvPr/>
      </p:nvGrpSpPr>
      <p:grpSpPr>
        <a:xfrm>
          <a:off x="0" y="0"/>
          <a:ext cx="0" cy="0"/>
          <a:chOff x="0" y="0"/>
          <a:chExt cx="0" cy="0"/>
        </a:xfrm>
      </p:grpSpPr>
      <p:sp>
        <p:nvSpPr>
          <p:cNvPr id="64" name="Google Shape;64;p2"/>
          <p:cNvSpPr txBox="1">
            <a:spLocks noGrp="1"/>
          </p:cNvSpPr>
          <p:nvPr>
            <p:ph type="title"/>
          </p:nvPr>
        </p:nvSpPr>
        <p:spPr>
          <a:xfrm>
            <a:off x="729450" y="1209791"/>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US">
                <a:latin typeface="Calibri"/>
                <a:ea typeface="Calibri"/>
                <a:cs typeface="Calibri"/>
                <a:sym typeface="Calibri"/>
              </a:rPr>
              <a:t>Presentation Outline</a:t>
            </a:r>
            <a:endParaRPr>
              <a:latin typeface="Calibri"/>
              <a:ea typeface="Calibri"/>
              <a:cs typeface="Calibri"/>
              <a:sym typeface="Calibri"/>
            </a:endParaRPr>
          </a:p>
        </p:txBody>
      </p:sp>
      <p:sp>
        <p:nvSpPr>
          <p:cNvPr id="65" name="Google Shape;65;p2"/>
          <p:cNvSpPr txBox="1">
            <a:spLocks noGrp="1"/>
          </p:cNvSpPr>
          <p:nvPr>
            <p:ph type="body" idx="1"/>
          </p:nvPr>
        </p:nvSpPr>
        <p:spPr>
          <a:xfrm>
            <a:off x="727650" y="1744990"/>
            <a:ext cx="7688700" cy="3365851"/>
          </a:xfrm>
          <a:prstGeom prst="rect">
            <a:avLst/>
          </a:prstGeom>
          <a:noFill/>
          <a:ln>
            <a:noFill/>
          </a:ln>
        </p:spPr>
        <p:txBody>
          <a:bodyPr spcFirstLastPara="1" wrap="square" lIns="91425" tIns="91425" rIns="91425" bIns="91425" anchor="t" anchorCtr="0">
            <a:noAutofit/>
          </a:bodyPr>
          <a:lstStyle/>
          <a:p>
            <a:pPr marL="457200" lvl="0" indent="-342900" algn="l" rtl="0">
              <a:lnSpc>
                <a:spcPct val="125000"/>
              </a:lnSpc>
              <a:spcBef>
                <a:spcPts val="0"/>
              </a:spcBef>
              <a:spcAft>
                <a:spcPts val="0"/>
              </a:spcAft>
              <a:buSzPts val="1800"/>
              <a:buChar char="●"/>
            </a:pPr>
            <a:r>
              <a:rPr lang="en-US" sz="1800" dirty="0">
                <a:latin typeface="Calibri"/>
                <a:ea typeface="Calibri"/>
                <a:cs typeface="Calibri"/>
                <a:sym typeface="Calibri"/>
              </a:rPr>
              <a:t>Brief review of Dell’s model</a:t>
            </a:r>
            <a:endParaRPr dirty="0"/>
          </a:p>
          <a:p>
            <a:pPr marL="457200" lvl="0" indent="-342900" algn="l" rtl="0">
              <a:lnSpc>
                <a:spcPct val="125000"/>
              </a:lnSpc>
              <a:spcBef>
                <a:spcPts val="0"/>
              </a:spcBef>
              <a:spcAft>
                <a:spcPts val="0"/>
              </a:spcAft>
              <a:buSzPts val="1800"/>
              <a:buChar char="●"/>
            </a:pPr>
            <a:r>
              <a:rPr lang="en-US" sz="1800" dirty="0">
                <a:latin typeface="Calibri"/>
                <a:ea typeface="Calibri"/>
                <a:cs typeface="Calibri"/>
                <a:sym typeface="Calibri"/>
              </a:rPr>
              <a:t>Lexical paraphasias</a:t>
            </a:r>
            <a:endParaRPr dirty="0"/>
          </a:p>
          <a:p>
            <a:pPr marL="457200" lvl="0" indent="-342900" algn="l" rtl="0">
              <a:lnSpc>
                <a:spcPct val="125000"/>
              </a:lnSpc>
              <a:spcBef>
                <a:spcPts val="0"/>
              </a:spcBef>
              <a:spcAft>
                <a:spcPts val="0"/>
              </a:spcAft>
              <a:buSzPts val="1800"/>
              <a:buChar char="●"/>
            </a:pPr>
            <a:r>
              <a:rPr lang="en-US" sz="1800" dirty="0" err="1">
                <a:latin typeface="Calibri"/>
                <a:ea typeface="Calibri"/>
                <a:cs typeface="Calibri"/>
                <a:sym typeface="Calibri"/>
              </a:rPr>
              <a:t>Nonlexical</a:t>
            </a:r>
            <a:r>
              <a:rPr lang="en-US" sz="1800" dirty="0">
                <a:latin typeface="Calibri"/>
                <a:ea typeface="Calibri"/>
                <a:cs typeface="Calibri"/>
                <a:sym typeface="Calibri"/>
              </a:rPr>
              <a:t> paraphasias</a:t>
            </a:r>
            <a:endParaRPr dirty="0"/>
          </a:p>
          <a:p>
            <a:pPr marL="457200" lvl="0" indent="-342900" algn="l" rtl="0">
              <a:lnSpc>
                <a:spcPct val="125000"/>
              </a:lnSpc>
              <a:spcBef>
                <a:spcPts val="0"/>
              </a:spcBef>
              <a:spcAft>
                <a:spcPts val="0"/>
              </a:spcAft>
              <a:buSzPts val="1800"/>
              <a:buChar char="●"/>
            </a:pPr>
            <a:r>
              <a:rPr lang="en-US" sz="1800" dirty="0">
                <a:latin typeface="Calibri"/>
                <a:ea typeface="Calibri"/>
                <a:cs typeface="Calibri"/>
                <a:sym typeface="Calibri"/>
              </a:rPr>
              <a:t>Clinical assessment applications</a:t>
            </a:r>
          </a:p>
          <a:p>
            <a:pPr marL="457200" lvl="0" indent="-342900" algn="l" rtl="0">
              <a:lnSpc>
                <a:spcPct val="125000"/>
              </a:lnSpc>
              <a:spcBef>
                <a:spcPts val="0"/>
              </a:spcBef>
              <a:spcAft>
                <a:spcPts val="0"/>
              </a:spcAft>
              <a:buSzPts val="1800"/>
              <a:buChar char="●"/>
            </a:pPr>
            <a:r>
              <a:rPr lang="en-US" sz="1800" dirty="0">
                <a:latin typeface="Calibri"/>
                <a:ea typeface="Calibri"/>
                <a:cs typeface="Calibri"/>
                <a:sym typeface="Calibri"/>
              </a:rPr>
              <a:t>Next week’s clinical resource</a:t>
            </a:r>
            <a:endParaRPr sz="1800" dirty="0">
              <a:latin typeface="Calibri"/>
              <a:ea typeface="Calibri"/>
              <a:cs typeface="Calibri"/>
              <a:sym typeface="Calibri"/>
            </a:endParaRPr>
          </a:p>
        </p:txBody>
      </p:sp>
      <p:pic>
        <p:nvPicPr>
          <p:cNvPr id="2" name="Audio 1">
            <a:hlinkClick r:id="" action="ppaction://media"/>
            <a:extLst>
              <a:ext uri="{FF2B5EF4-FFF2-40B4-BE49-F238E27FC236}">
                <a16:creationId xmlns:a16="http://schemas.microsoft.com/office/drawing/2014/main" id="{5CBCDEE0-CF22-8847-9EB2-3B0C0AE316D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5444"/>
    </mc:Choice>
    <mc:Fallback>
      <p:transition spd="slow" advTm="354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1168"/>
        <p:cNvGrpSpPr/>
        <p:nvPr/>
      </p:nvGrpSpPr>
      <p:grpSpPr>
        <a:xfrm>
          <a:off x="0" y="0"/>
          <a:ext cx="0" cy="0"/>
          <a:chOff x="0" y="0"/>
          <a:chExt cx="0" cy="0"/>
        </a:xfrm>
      </p:grpSpPr>
      <p:sp>
        <p:nvSpPr>
          <p:cNvPr id="1169" name="Google Shape;1169;p22"/>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lt1"/>
              </a:buClr>
              <a:buSzPts val="3600"/>
              <a:buNone/>
            </a:pPr>
            <a:r>
              <a:rPr lang="en-US"/>
              <a:t>Clinical assessment</a:t>
            </a:r>
            <a:br>
              <a:rPr lang="en-US"/>
            </a:br>
            <a:r>
              <a:rPr lang="en-US"/>
              <a:t>applications</a:t>
            </a:r>
            <a:endParaRPr/>
          </a:p>
        </p:txBody>
      </p:sp>
      <p:pic>
        <p:nvPicPr>
          <p:cNvPr id="2" name="Audio 1">
            <a:hlinkClick r:id="" action="ppaction://media"/>
            <a:extLst>
              <a:ext uri="{FF2B5EF4-FFF2-40B4-BE49-F238E27FC236}">
                <a16:creationId xmlns:a16="http://schemas.microsoft.com/office/drawing/2014/main" id="{6C87EB84-59D0-0D48-8817-72589A438E1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2959"/>
    </mc:Choice>
    <mc:Fallback>
      <p:transition spd="slow" advTm="1295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1173"/>
        <p:cNvGrpSpPr/>
        <p:nvPr/>
      </p:nvGrpSpPr>
      <p:grpSpPr>
        <a:xfrm>
          <a:off x="0" y="0"/>
          <a:ext cx="0" cy="0"/>
          <a:chOff x="0" y="0"/>
          <a:chExt cx="0" cy="0"/>
        </a:xfrm>
      </p:grpSpPr>
      <p:graphicFrame>
        <p:nvGraphicFramePr>
          <p:cNvPr id="1174" name="Google Shape;1174;p23"/>
          <p:cNvGraphicFramePr/>
          <p:nvPr>
            <p:extLst>
              <p:ext uri="{D42A27DB-BD31-4B8C-83A1-F6EECF244321}">
                <p14:modId xmlns:p14="http://schemas.microsoft.com/office/powerpoint/2010/main" val="3750817808"/>
              </p:ext>
            </p:extLst>
          </p:nvPr>
        </p:nvGraphicFramePr>
        <p:xfrm>
          <a:off x="72887" y="1431235"/>
          <a:ext cx="8998250" cy="3167250"/>
        </p:xfrm>
        <a:graphic>
          <a:graphicData uri="http://schemas.openxmlformats.org/drawingml/2006/table">
            <a:tbl>
              <a:tblPr>
                <a:noFill/>
                <a:tableStyleId>{0AEE222F-17F3-4400-8CDA-33694152557E}</a:tableStyleId>
              </a:tblPr>
              <a:tblGrid>
                <a:gridCol w="2199850">
                  <a:extLst>
                    <a:ext uri="{9D8B030D-6E8A-4147-A177-3AD203B41FA5}">
                      <a16:colId xmlns:a16="http://schemas.microsoft.com/office/drawing/2014/main" val="20000"/>
                    </a:ext>
                  </a:extLst>
                </a:gridCol>
                <a:gridCol w="1346800">
                  <a:extLst>
                    <a:ext uri="{9D8B030D-6E8A-4147-A177-3AD203B41FA5}">
                      <a16:colId xmlns:a16="http://schemas.microsoft.com/office/drawing/2014/main" val="20001"/>
                    </a:ext>
                  </a:extLst>
                </a:gridCol>
                <a:gridCol w="1090325">
                  <a:extLst>
                    <a:ext uri="{9D8B030D-6E8A-4147-A177-3AD203B41FA5}">
                      <a16:colId xmlns:a16="http://schemas.microsoft.com/office/drawing/2014/main" val="20002"/>
                    </a:ext>
                  </a:extLst>
                </a:gridCol>
                <a:gridCol w="1090325">
                  <a:extLst>
                    <a:ext uri="{9D8B030D-6E8A-4147-A177-3AD203B41FA5}">
                      <a16:colId xmlns:a16="http://schemas.microsoft.com/office/drawing/2014/main" val="20003"/>
                    </a:ext>
                  </a:extLst>
                </a:gridCol>
                <a:gridCol w="1137350">
                  <a:extLst>
                    <a:ext uri="{9D8B030D-6E8A-4147-A177-3AD203B41FA5}">
                      <a16:colId xmlns:a16="http://schemas.microsoft.com/office/drawing/2014/main" val="20004"/>
                    </a:ext>
                  </a:extLst>
                </a:gridCol>
                <a:gridCol w="1043275">
                  <a:extLst>
                    <a:ext uri="{9D8B030D-6E8A-4147-A177-3AD203B41FA5}">
                      <a16:colId xmlns:a16="http://schemas.microsoft.com/office/drawing/2014/main" val="20005"/>
                    </a:ext>
                  </a:extLst>
                </a:gridCol>
                <a:gridCol w="1090325">
                  <a:extLst>
                    <a:ext uri="{9D8B030D-6E8A-4147-A177-3AD203B41FA5}">
                      <a16:colId xmlns:a16="http://schemas.microsoft.com/office/drawing/2014/main" val="20006"/>
                    </a:ext>
                  </a:extLst>
                </a:gridCol>
              </a:tblGrid>
              <a:tr h="781875">
                <a:tc>
                  <a:txBody>
                    <a:bodyPr/>
                    <a:lstStyle/>
                    <a:p>
                      <a:pPr marL="0" marR="0" lvl="0" indent="0" algn="l" rtl="0">
                        <a:lnSpc>
                          <a:spcPct val="100000"/>
                        </a:lnSpc>
                        <a:spcBef>
                          <a:spcPts val="0"/>
                        </a:spcBef>
                        <a:spcAft>
                          <a:spcPts val="0"/>
                        </a:spcAft>
                        <a:buNone/>
                      </a:pPr>
                      <a:r>
                        <a:rPr lang="en-US" sz="2000" b="0" i="1" u="none" strike="noStrike" cap="none" dirty="0">
                          <a:solidFill>
                            <a:srgbClr val="000000"/>
                          </a:solidFill>
                          <a:latin typeface="Calibri"/>
                          <a:ea typeface="Calibri"/>
                          <a:cs typeface="Calibri"/>
                          <a:sym typeface="Calibri"/>
                        </a:rPr>
                        <a:t>Level of </a:t>
                      </a:r>
                      <a:br>
                        <a:rPr lang="en-US" sz="2000" b="0" i="1" u="none" strike="noStrike" cap="none" dirty="0">
                          <a:solidFill>
                            <a:srgbClr val="000000"/>
                          </a:solidFill>
                          <a:latin typeface="Calibri"/>
                          <a:ea typeface="Calibri"/>
                          <a:cs typeface="Calibri"/>
                          <a:sym typeface="Calibri"/>
                        </a:rPr>
                      </a:br>
                      <a:r>
                        <a:rPr lang="en-US" sz="2000" b="0" i="1" u="none" strike="noStrike" cap="none" dirty="0">
                          <a:solidFill>
                            <a:srgbClr val="000000"/>
                          </a:solidFill>
                          <a:latin typeface="Calibri"/>
                          <a:ea typeface="Calibri"/>
                          <a:cs typeface="Calibri"/>
                          <a:sym typeface="Calibri"/>
                        </a:rPr>
                        <a:t>Impairment</a:t>
                      </a:r>
                      <a:endParaRPr dirty="0"/>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gridSpan="2">
                  <a:txBody>
                    <a:bodyPr/>
                    <a:lstStyle/>
                    <a:p>
                      <a:pPr marL="0" marR="0" lvl="0" indent="0" algn="l" rtl="0">
                        <a:lnSpc>
                          <a:spcPct val="100000"/>
                        </a:lnSpc>
                        <a:spcBef>
                          <a:spcPts val="0"/>
                        </a:spcBef>
                        <a:spcAft>
                          <a:spcPts val="0"/>
                        </a:spcAft>
                        <a:buNone/>
                      </a:pPr>
                      <a:r>
                        <a:rPr lang="en-US" sz="2000" b="0" i="1" u="none" strike="noStrike" cap="none">
                          <a:solidFill>
                            <a:srgbClr val="000000"/>
                          </a:solidFill>
                          <a:latin typeface="Calibri"/>
                          <a:ea typeface="Calibri"/>
                          <a:cs typeface="Calibri"/>
                          <a:sym typeface="Calibri"/>
                        </a:rPr>
                        <a:t>Paraphasia Type</a:t>
                      </a:r>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tcPr>
                </a:tc>
                <a:tc hMerge="1">
                  <a:txBody>
                    <a:bodyPr/>
                    <a:lstStyle/>
                    <a:p>
                      <a:endParaRPr lang="en-US"/>
                    </a:p>
                  </a:txBody>
                  <a:tcPr/>
                </a:tc>
                <a:tc>
                  <a:txBody>
                    <a:bodyPr/>
                    <a:lstStyle/>
                    <a:p>
                      <a:pPr marL="0" marR="0" lvl="0" indent="0" algn="l" rtl="0">
                        <a:lnSpc>
                          <a:spcPct val="100000"/>
                        </a:lnSpc>
                        <a:spcBef>
                          <a:spcPts val="0"/>
                        </a:spcBef>
                        <a:spcAft>
                          <a:spcPts val="0"/>
                        </a:spcAft>
                        <a:buNone/>
                      </a:pPr>
                      <a:r>
                        <a:rPr lang="en-US" sz="2000" b="0" i="0" u="none" strike="noStrike" cap="none">
                          <a:solidFill>
                            <a:srgbClr val="000000"/>
                          </a:solidFill>
                          <a:latin typeface="Calibri"/>
                          <a:ea typeface="Calibri"/>
                          <a:cs typeface="Calibri"/>
                          <a:sym typeface="Calibri"/>
                        </a:rPr>
                        <a:t> </a:t>
                      </a:r>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US" sz="2000" b="0" i="0" u="none" strike="noStrike" cap="none">
                          <a:solidFill>
                            <a:srgbClr val="000000"/>
                          </a:solidFill>
                          <a:latin typeface="Calibri"/>
                          <a:ea typeface="Calibri"/>
                          <a:cs typeface="Calibri"/>
                          <a:sym typeface="Calibri"/>
                        </a:rPr>
                        <a:t> </a:t>
                      </a:r>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US" sz="2000" b="0" i="0" u="none" strike="noStrike" cap="none">
                          <a:solidFill>
                            <a:srgbClr val="000000"/>
                          </a:solidFill>
                          <a:latin typeface="Calibri"/>
                          <a:ea typeface="Calibri"/>
                          <a:cs typeface="Calibri"/>
                          <a:sym typeface="Calibri"/>
                        </a:rPr>
                        <a:t> </a:t>
                      </a:r>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r>
                        <a:rPr lang="en-US" sz="2000" b="0" i="0" u="none" strike="noStrike" cap="none">
                          <a:solidFill>
                            <a:srgbClr val="000000"/>
                          </a:solidFill>
                          <a:latin typeface="Calibri"/>
                          <a:ea typeface="Calibri"/>
                          <a:cs typeface="Calibri"/>
                          <a:sym typeface="Calibri"/>
                        </a:rPr>
                        <a:t> </a:t>
                      </a:r>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0"/>
                  </a:ext>
                </a:extLst>
              </a:tr>
              <a:tr h="795125">
                <a:tc>
                  <a:txBody>
                    <a:bodyPr/>
                    <a:lstStyle/>
                    <a:p>
                      <a:pPr marL="0" marR="0" lvl="0" indent="0" algn="l" rtl="0">
                        <a:lnSpc>
                          <a:spcPct val="100000"/>
                        </a:lnSpc>
                        <a:spcBef>
                          <a:spcPts val="0"/>
                        </a:spcBef>
                        <a:spcAft>
                          <a:spcPts val="0"/>
                        </a:spcAft>
                        <a:buNone/>
                      </a:pPr>
                      <a:r>
                        <a:rPr lang="en-US" sz="2000" b="0" i="0" u="none" strike="noStrike" cap="none">
                          <a:solidFill>
                            <a:srgbClr val="000000"/>
                          </a:solidFill>
                          <a:latin typeface="Calibri"/>
                          <a:ea typeface="Calibri"/>
                          <a:cs typeface="Calibri"/>
                          <a:sym typeface="Calibri"/>
                        </a:rPr>
                        <a:t> </a:t>
                      </a:r>
                      <a:endParaRPr/>
                    </a:p>
                  </a:txBody>
                  <a:tcPr marL="9525" marR="9525" marT="9525" marB="0" anchor="b">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2000" b="0" i="0" u="none" strike="noStrike" cap="none" dirty="0">
                          <a:solidFill>
                            <a:srgbClr val="000000"/>
                          </a:solidFill>
                          <a:latin typeface="Calibri"/>
                          <a:ea typeface="Calibri"/>
                          <a:cs typeface="Calibri"/>
                          <a:sym typeface="Calibri"/>
                        </a:rPr>
                        <a:t>Abstruse Neologism</a:t>
                      </a:r>
                      <a:endParaRPr dirty="0"/>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2000" b="0" i="0" u="none" strike="noStrike" cap="none">
                          <a:solidFill>
                            <a:srgbClr val="000000"/>
                          </a:solidFill>
                          <a:latin typeface="Calibri"/>
                          <a:ea typeface="Calibri"/>
                          <a:cs typeface="Calibri"/>
                          <a:sym typeface="Calibri"/>
                        </a:rPr>
                        <a:t>Formal</a:t>
                      </a:r>
                      <a:endParaRPr/>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2000" b="0" i="0" u="none" strike="noStrike" cap="none">
                          <a:solidFill>
                            <a:srgbClr val="000000"/>
                          </a:solidFill>
                          <a:latin typeface="Calibri"/>
                          <a:ea typeface="Calibri"/>
                          <a:cs typeface="Calibri"/>
                          <a:sym typeface="Calibri"/>
                        </a:rPr>
                        <a:t>Mixed</a:t>
                      </a:r>
                      <a:endParaRPr/>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2000" b="0" i="0" u="none" strike="noStrike" cap="none">
                          <a:solidFill>
                            <a:srgbClr val="000000"/>
                          </a:solidFill>
                          <a:latin typeface="Calibri"/>
                          <a:ea typeface="Calibri"/>
                          <a:cs typeface="Calibri"/>
                          <a:sym typeface="Calibri"/>
                        </a:rPr>
                        <a:t>Neologism</a:t>
                      </a:r>
                      <a:endParaRPr/>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2000" b="0" i="0" u="none" strike="noStrike" cap="none">
                          <a:solidFill>
                            <a:srgbClr val="000000"/>
                          </a:solidFill>
                          <a:latin typeface="Calibri"/>
                          <a:ea typeface="Calibri"/>
                          <a:cs typeface="Calibri"/>
                          <a:sym typeface="Calibri"/>
                        </a:rPr>
                        <a:t>Other</a:t>
                      </a:r>
                      <a:endParaRPr/>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2000" b="0" i="0" u="none" strike="noStrike" cap="none">
                          <a:solidFill>
                            <a:srgbClr val="000000"/>
                          </a:solidFill>
                          <a:latin typeface="Calibri"/>
                          <a:ea typeface="Calibri"/>
                          <a:cs typeface="Calibri"/>
                          <a:sym typeface="Calibri"/>
                        </a:rPr>
                        <a:t>Semantic</a:t>
                      </a:r>
                      <a:endParaRPr/>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1"/>
                  </a:ext>
                </a:extLst>
              </a:tr>
              <a:tr h="795125">
                <a:tc>
                  <a:txBody>
                    <a:bodyPr/>
                    <a:lstStyle/>
                    <a:p>
                      <a:pPr marL="0" marR="0" lvl="0" indent="0" algn="l" rtl="0">
                        <a:lnSpc>
                          <a:spcPct val="100000"/>
                        </a:lnSpc>
                        <a:spcBef>
                          <a:spcPts val="0"/>
                        </a:spcBef>
                        <a:spcAft>
                          <a:spcPts val="0"/>
                        </a:spcAft>
                        <a:buNone/>
                      </a:pPr>
                      <a:r>
                        <a:rPr lang="en-US" sz="2000" b="0" i="0" u="none" strike="noStrike" cap="none">
                          <a:solidFill>
                            <a:srgbClr val="000000"/>
                          </a:solidFill>
                          <a:latin typeface="Calibri"/>
                          <a:ea typeface="Calibri"/>
                          <a:cs typeface="Calibri"/>
                          <a:sym typeface="Calibri"/>
                        </a:rPr>
                        <a:t>Step 1: Lexical-semantic processing</a:t>
                      </a:r>
                      <a:endParaRPr/>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2000" b="0" i="0" u="none" strike="noStrike" cap="none">
                          <a:solidFill>
                            <a:srgbClr val="000000"/>
                          </a:solidFill>
                          <a:latin typeface="Calibri"/>
                          <a:ea typeface="Calibri"/>
                          <a:cs typeface="Calibri"/>
                          <a:sym typeface="Calibri"/>
                        </a:rPr>
                        <a:t>✗</a:t>
                      </a:r>
                      <a:endParaRPr/>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2000" b="0" i="0" u="none" strike="noStrike" cap="none">
                          <a:solidFill>
                            <a:srgbClr val="000000"/>
                          </a:solidFill>
                          <a:latin typeface="Calibri"/>
                          <a:ea typeface="Calibri"/>
                          <a:cs typeface="Calibri"/>
                          <a:sym typeface="Calibri"/>
                        </a:rPr>
                        <a:t>✓</a:t>
                      </a:r>
                      <a:endParaRPr/>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2000" b="0" i="0" u="none" strike="noStrike" cap="none">
                          <a:solidFill>
                            <a:srgbClr val="000000"/>
                          </a:solidFill>
                          <a:latin typeface="Calibri"/>
                          <a:ea typeface="Calibri"/>
                          <a:cs typeface="Calibri"/>
                          <a:sym typeface="Calibri"/>
                        </a:rPr>
                        <a:t>✓</a:t>
                      </a:r>
                      <a:endParaRPr/>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2000" b="0" i="0" u="none" strike="noStrike" cap="none">
                          <a:solidFill>
                            <a:srgbClr val="000000"/>
                          </a:solidFill>
                          <a:latin typeface="Calibri"/>
                          <a:ea typeface="Calibri"/>
                          <a:cs typeface="Calibri"/>
                          <a:sym typeface="Calibri"/>
                        </a:rPr>
                        <a:t>✗</a:t>
                      </a:r>
                      <a:endParaRPr/>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2000" b="0" i="0" u="none" strike="noStrike" cap="none">
                          <a:solidFill>
                            <a:srgbClr val="000000"/>
                          </a:solidFill>
                          <a:latin typeface="Calibri"/>
                          <a:ea typeface="Calibri"/>
                          <a:cs typeface="Calibri"/>
                          <a:sym typeface="Calibri"/>
                        </a:rPr>
                        <a:t>✓</a:t>
                      </a:r>
                      <a:endParaRPr/>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2000" b="0" i="0" u="none" strike="noStrike" cap="none">
                          <a:solidFill>
                            <a:srgbClr val="000000"/>
                          </a:solidFill>
                          <a:latin typeface="Calibri"/>
                          <a:ea typeface="Calibri"/>
                          <a:cs typeface="Calibri"/>
                          <a:sym typeface="Calibri"/>
                        </a:rPr>
                        <a:t>✓</a:t>
                      </a:r>
                      <a:endParaRPr/>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solidFill>
                      <a:prstDash val="solid"/>
                      <a:round/>
                      <a:headEnd type="none" w="sm" len="sm"/>
                      <a:tailEnd type="none" w="sm" len="sm"/>
                    </a:lnT>
                    <a:lnB w="9525" cap="flat" cmpd="sng">
                      <a:solidFill>
                        <a:srgbClr val="000000">
                          <a:alpha val="0"/>
                        </a:srgbClr>
                      </a:solidFill>
                      <a:prstDash val="solid"/>
                      <a:round/>
                      <a:headEnd type="none" w="sm" len="sm"/>
                      <a:tailEnd type="none" w="sm" len="sm"/>
                    </a:lnB>
                  </a:tcPr>
                </a:tc>
                <a:extLst>
                  <a:ext uri="{0D108BD9-81ED-4DB2-BD59-A6C34878D82A}">
                    <a16:rowId xmlns:a16="http://schemas.microsoft.com/office/drawing/2014/main" val="10002"/>
                  </a:ext>
                </a:extLst>
              </a:tr>
              <a:tr h="795125">
                <a:tc>
                  <a:txBody>
                    <a:bodyPr/>
                    <a:lstStyle/>
                    <a:p>
                      <a:pPr marL="0" marR="0" lvl="0" indent="0" algn="l" rtl="0">
                        <a:lnSpc>
                          <a:spcPct val="100000"/>
                        </a:lnSpc>
                        <a:spcBef>
                          <a:spcPts val="0"/>
                        </a:spcBef>
                        <a:spcAft>
                          <a:spcPts val="0"/>
                        </a:spcAft>
                        <a:buNone/>
                      </a:pPr>
                      <a:r>
                        <a:rPr lang="en-US" sz="2000" b="0" i="0" u="none" strike="noStrike" cap="none">
                          <a:solidFill>
                            <a:srgbClr val="000000"/>
                          </a:solidFill>
                          <a:latin typeface="Calibri"/>
                          <a:ea typeface="Calibri"/>
                          <a:cs typeface="Calibri"/>
                          <a:sym typeface="Calibri"/>
                        </a:rPr>
                        <a:t>Step 2: Phonological processing</a:t>
                      </a:r>
                      <a:endParaRPr/>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2000" b="0" i="0" u="none" strike="noStrike" cap="none">
                          <a:solidFill>
                            <a:srgbClr val="000000"/>
                          </a:solidFill>
                          <a:latin typeface="Calibri"/>
                          <a:ea typeface="Calibri"/>
                          <a:cs typeface="Calibri"/>
                          <a:sym typeface="Calibri"/>
                        </a:rPr>
                        <a:t>✓</a:t>
                      </a:r>
                      <a:endParaRPr/>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2000" b="0" i="0" u="none" strike="noStrike" cap="none" dirty="0">
                          <a:solidFill>
                            <a:srgbClr val="000000"/>
                          </a:solidFill>
                          <a:latin typeface="Calibri"/>
                          <a:ea typeface="Calibri"/>
                          <a:cs typeface="Calibri"/>
                          <a:sym typeface="Calibri"/>
                        </a:rPr>
                        <a:t>✗</a:t>
                      </a:r>
                      <a:endParaRPr lang="en-US" sz="2000" dirty="0"/>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2000" b="0" i="0" u="none" strike="noStrike" cap="none" dirty="0">
                          <a:solidFill>
                            <a:srgbClr val="000000"/>
                          </a:solidFill>
                          <a:latin typeface="Calibri"/>
                          <a:ea typeface="Calibri"/>
                          <a:cs typeface="Calibri"/>
                          <a:sym typeface="Calibri"/>
                        </a:rPr>
                        <a:t>✗</a:t>
                      </a:r>
                      <a:endParaRPr dirty="0"/>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2000" b="0" i="0" u="none" strike="noStrike" cap="none">
                          <a:solidFill>
                            <a:srgbClr val="000000"/>
                          </a:solidFill>
                          <a:latin typeface="Calibri"/>
                          <a:ea typeface="Calibri"/>
                          <a:cs typeface="Calibri"/>
                          <a:sym typeface="Calibri"/>
                        </a:rPr>
                        <a:t>✓</a:t>
                      </a:r>
                      <a:endParaRPr/>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2000" b="0" i="0" u="none" strike="noStrike" cap="none">
                          <a:solidFill>
                            <a:srgbClr val="000000"/>
                          </a:solidFill>
                          <a:latin typeface="Calibri"/>
                          <a:ea typeface="Calibri"/>
                          <a:cs typeface="Calibri"/>
                          <a:sym typeface="Calibri"/>
                        </a:rPr>
                        <a:t>✗</a:t>
                      </a:r>
                      <a:endParaRPr/>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2000" b="0" i="0" u="none" strike="noStrike" cap="none" dirty="0">
                          <a:solidFill>
                            <a:srgbClr val="000000"/>
                          </a:solidFill>
                          <a:latin typeface="Calibri"/>
                          <a:ea typeface="Calibri"/>
                          <a:cs typeface="Calibri"/>
                          <a:sym typeface="Calibri"/>
                        </a:rPr>
                        <a:t>✗</a:t>
                      </a:r>
                      <a:endParaRPr dirty="0"/>
                    </a:p>
                  </a:txBody>
                  <a:tcPr marL="9525" marR="9525" marT="9525" marB="0" anchor="ctr">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000000">
                          <a:alpha val="0"/>
                        </a:srgbClr>
                      </a:solidFill>
                      <a:prstDash val="solid"/>
                      <a:round/>
                      <a:headEnd type="none" w="sm" len="sm"/>
                      <a:tailEnd type="none" w="sm" len="sm"/>
                    </a:lnT>
                    <a:lnB w="9525" cap="flat" cmpd="sng">
                      <a:solidFill>
                        <a:srgbClr val="000000"/>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175" name="Google Shape;1175;p23"/>
          <p:cNvSpPr txBox="1"/>
          <p:nvPr/>
        </p:nvSpPr>
        <p:spPr>
          <a:xfrm>
            <a:off x="305354" y="229994"/>
            <a:ext cx="4465429" cy="923330"/>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800" b="1" i="0" u="none" strike="noStrike" cap="none">
                <a:solidFill>
                  <a:srgbClr val="000000"/>
                </a:solidFill>
                <a:latin typeface="Calibri"/>
                <a:ea typeface="Calibri"/>
                <a:cs typeface="Calibri"/>
                <a:sym typeface="Calibri"/>
              </a:rPr>
              <a:t>The type and prevalence of different paraphasia types provides information about two linguistic processes.</a:t>
            </a:r>
            <a:endParaRPr/>
          </a:p>
        </p:txBody>
      </p:sp>
      <p:pic>
        <p:nvPicPr>
          <p:cNvPr id="1176" name="Google Shape;1176;p23"/>
          <p:cNvPicPr preferRelativeResize="0"/>
          <p:nvPr/>
        </p:nvPicPr>
        <p:blipFill rotWithShape="1">
          <a:blip r:embed="rId5">
            <a:alphaModFix/>
          </a:blip>
          <a:srcRect/>
          <a:stretch/>
        </p:blipFill>
        <p:spPr>
          <a:xfrm>
            <a:off x="5526155" y="229994"/>
            <a:ext cx="3312491" cy="1720136"/>
          </a:xfrm>
          <a:prstGeom prst="rect">
            <a:avLst/>
          </a:prstGeom>
          <a:noFill/>
          <a:ln>
            <a:noFill/>
          </a:ln>
        </p:spPr>
      </p:pic>
      <p:pic>
        <p:nvPicPr>
          <p:cNvPr id="2" name="Audio 1">
            <a:hlinkClick r:id="" action="ppaction://media"/>
            <a:extLst>
              <a:ext uri="{FF2B5EF4-FFF2-40B4-BE49-F238E27FC236}">
                <a16:creationId xmlns:a16="http://schemas.microsoft.com/office/drawing/2014/main" id="{90F31EE5-CA3B-B248-8E3A-71A17BF75C4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97031"/>
    </mc:Choice>
    <mc:Fallback>
      <p:transition spd="slow" advTm="970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1180"/>
        <p:cNvGrpSpPr/>
        <p:nvPr/>
      </p:nvGrpSpPr>
      <p:grpSpPr>
        <a:xfrm>
          <a:off x="0" y="0"/>
          <a:ext cx="0" cy="0"/>
          <a:chOff x="0" y="0"/>
          <a:chExt cx="0" cy="0"/>
        </a:xfrm>
      </p:grpSpPr>
      <p:sp>
        <p:nvSpPr>
          <p:cNvPr id="1181" name="Google Shape;1181;p24"/>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2"/>
              </a:buClr>
              <a:buSzPts val="2600"/>
              <a:buNone/>
            </a:pPr>
            <a:r>
              <a:rPr lang="en-US">
                <a:latin typeface="Calibri"/>
                <a:ea typeface="Calibri"/>
                <a:cs typeface="Calibri"/>
                <a:sym typeface="Calibri"/>
              </a:rPr>
              <a:t>Using paraphasia types in clinical practice</a:t>
            </a:r>
            <a:endParaRPr/>
          </a:p>
        </p:txBody>
      </p:sp>
      <p:sp>
        <p:nvSpPr>
          <p:cNvPr id="1182" name="Google Shape;1182;p24"/>
          <p:cNvSpPr txBox="1">
            <a:spLocks noGrp="1"/>
          </p:cNvSpPr>
          <p:nvPr>
            <p:ph type="body" idx="1"/>
          </p:nvPr>
        </p:nvSpPr>
        <p:spPr>
          <a:xfrm>
            <a:off x="727650" y="1987681"/>
            <a:ext cx="7688700" cy="2603940"/>
          </a:xfrm>
          <a:prstGeom prst="rect">
            <a:avLst/>
          </a:prstGeom>
          <a:noFill/>
          <a:ln>
            <a:noFill/>
          </a:ln>
        </p:spPr>
        <p:txBody>
          <a:bodyPr spcFirstLastPara="1" wrap="square" lIns="91425" tIns="91425" rIns="91425" bIns="91425" anchor="t" anchorCtr="0">
            <a:noAutofit/>
          </a:bodyPr>
          <a:lstStyle/>
          <a:p>
            <a:pPr marL="457200" lvl="0" indent="-311150" algn="l" rtl="0">
              <a:lnSpc>
                <a:spcPct val="100000"/>
              </a:lnSpc>
              <a:spcBef>
                <a:spcPts val="0"/>
              </a:spcBef>
              <a:spcAft>
                <a:spcPts val="0"/>
              </a:spcAft>
              <a:buSzPts val="1300"/>
              <a:buChar char="●"/>
            </a:pPr>
            <a:r>
              <a:rPr lang="en-US" sz="1800" dirty="0">
                <a:latin typeface="Calibri"/>
                <a:ea typeface="Calibri"/>
                <a:cs typeface="Calibri"/>
                <a:sym typeface="Calibri"/>
              </a:rPr>
              <a:t>Administer a picture naming subtest from an existing battery or with your own stimuli, count the number of lexical and </a:t>
            </a:r>
            <a:r>
              <a:rPr lang="en-US" sz="1800" dirty="0" err="1">
                <a:latin typeface="Calibri"/>
                <a:ea typeface="Calibri"/>
                <a:cs typeface="Calibri"/>
                <a:sym typeface="Calibri"/>
              </a:rPr>
              <a:t>nonlexical</a:t>
            </a:r>
            <a:r>
              <a:rPr lang="en-US" sz="1800" dirty="0">
                <a:latin typeface="Calibri"/>
                <a:ea typeface="Calibri"/>
                <a:cs typeface="Calibri"/>
                <a:sym typeface="Calibri"/>
              </a:rPr>
              <a:t> errors using the PNT guidelines</a:t>
            </a:r>
            <a:br>
              <a:rPr lang="en-US" sz="1800" dirty="0">
                <a:latin typeface="Calibri"/>
                <a:ea typeface="Calibri"/>
                <a:cs typeface="Calibri"/>
                <a:sym typeface="Calibri"/>
              </a:rPr>
            </a:br>
            <a:endParaRPr sz="1600" dirty="0">
              <a:latin typeface="Calibri"/>
              <a:ea typeface="Calibri"/>
              <a:cs typeface="Calibri"/>
              <a:sym typeface="Calibri"/>
            </a:endParaRPr>
          </a:p>
          <a:p>
            <a:pPr marL="457200" lvl="0" indent="-311150" algn="l" rtl="0">
              <a:lnSpc>
                <a:spcPct val="100000"/>
              </a:lnSpc>
              <a:spcBef>
                <a:spcPts val="0"/>
              </a:spcBef>
              <a:spcAft>
                <a:spcPts val="0"/>
              </a:spcAft>
              <a:buSzPts val="1300"/>
              <a:buChar char="●"/>
            </a:pPr>
            <a:r>
              <a:rPr lang="en-US" sz="1800" dirty="0">
                <a:latin typeface="Calibri"/>
                <a:ea typeface="Calibri"/>
                <a:cs typeface="Calibri"/>
                <a:sym typeface="Calibri"/>
              </a:rPr>
              <a:t>Administer a short form of the PNT (more on this to come) or the full version of the PNT, then either use the technique above or complete the full error coding procedure</a:t>
            </a:r>
            <a:endParaRPr lang="en-US" sz="1600" dirty="0">
              <a:latin typeface="Calibri"/>
              <a:ea typeface="Calibri"/>
              <a:cs typeface="Calibri"/>
              <a:sym typeface="Calibri"/>
            </a:endParaRPr>
          </a:p>
          <a:p>
            <a:pPr marL="615950" lvl="1" indent="0" algn="l" rtl="0">
              <a:lnSpc>
                <a:spcPct val="100000"/>
              </a:lnSpc>
              <a:spcBef>
                <a:spcPts val="1600"/>
              </a:spcBef>
              <a:spcAft>
                <a:spcPts val="0"/>
              </a:spcAft>
              <a:buSzPts val="1100"/>
              <a:buNone/>
            </a:pPr>
            <a:endParaRPr sz="1600" dirty="0">
              <a:latin typeface="Calibri"/>
              <a:ea typeface="Calibri"/>
              <a:cs typeface="Calibri"/>
              <a:sym typeface="Calibri"/>
            </a:endParaRPr>
          </a:p>
          <a:p>
            <a:pPr marL="615950" lvl="1" indent="0" algn="l" rtl="0">
              <a:lnSpc>
                <a:spcPct val="100000"/>
              </a:lnSpc>
              <a:spcBef>
                <a:spcPts val="1600"/>
              </a:spcBef>
              <a:spcAft>
                <a:spcPts val="0"/>
              </a:spcAft>
              <a:buSzPts val="1100"/>
              <a:buNone/>
            </a:pPr>
            <a:endParaRPr sz="1600" dirty="0">
              <a:latin typeface="Calibri"/>
              <a:ea typeface="Calibri"/>
              <a:cs typeface="Calibri"/>
              <a:sym typeface="Calibri"/>
            </a:endParaRPr>
          </a:p>
          <a:p>
            <a:pPr marL="457200" lvl="0" indent="-228600" algn="l" rtl="0">
              <a:lnSpc>
                <a:spcPct val="100000"/>
              </a:lnSpc>
              <a:spcBef>
                <a:spcPts val="0"/>
              </a:spcBef>
              <a:spcAft>
                <a:spcPts val="0"/>
              </a:spcAft>
              <a:buSzPts val="1300"/>
              <a:buNone/>
            </a:pPr>
            <a:endParaRPr sz="1800" dirty="0">
              <a:latin typeface="Calibri"/>
              <a:ea typeface="Calibri"/>
              <a:cs typeface="Calibri"/>
              <a:sym typeface="Calibri"/>
            </a:endParaRPr>
          </a:p>
          <a:p>
            <a:pPr marL="146050" lvl="0" indent="0" algn="l" rtl="0">
              <a:lnSpc>
                <a:spcPct val="100000"/>
              </a:lnSpc>
              <a:spcBef>
                <a:spcPts val="0"/>
              </a:spcBef>
              <a:spcAft>
                <a:spcPts val="0"/>
              </a:spcAft>
              <a:buSzPts val="1300"/>
              <a:buNone/>
            </a:pPr>
            <a:endParaRPr sz="1800" dirty="0">
              <a:latin typeface="Calibri"/>
              <a:ea typeface="Calibri"/>
              <a:cs typeface="Calibri"/>
              <a:sym typeface="Calibri"/>
            </a:endParaRPr>
          </a:p>
          <a:p>
            <a:pPr marL="457200" lvl="0" indent="-228600" algn="l" rtl="0">
              <a:lnSpc>
                <a:spcPct val="100000"/>
              </a:lnSpc>
              <a:spcBef>
                <a:spcPts val="0"/>
              </a:spcBef>
              <a:spcAft>
                <a:spcPts val="0"/>
              </a:spcAft>
              <a:buSzPts val="1300"/>
              <a:buNone/>
            </a:pPr>
            <a:endParaRPr sz="1800" dirty="0">
              <a:latin typeface="Calibri"/>
              <a:ea typeface="Calibri"/>
              <a:cs typeface="Calibri"/>
              <a:sym typeface="Calibri"/>
            </a:endParaRPr>
          </a:p>
        </p:txBody>
      </p:sp>
      <p:pic>
        <p:nvPicPr>
          <p:cNvPr id="2" name="Audio 1">
            <a:hlinkClick r:id="" action="ppaction://media"/>
            <a:extLst>
              <a:ext uri="{FF2B5EF4-FFF2-40B4-BE49-F238E27FC236}">
                <a16:creationId xmlns:a16="http://schemas.microsoft.com/office/drawing/2014/main" id="{62A4A0EF-D288-9E45-A268-8FF4D3589FB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2205"/>
    </mc:Choice>
    <mc:Fallback>
      <p:transition spd="slow" advTm="822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1186"/>
        <p:cNvGrpSpPr/>
        <p:nvPr/>
      </p:nvGrpSpPr>
      <p:grpSpPr>
        <a:xfrm>
          <a:off x="0" y="0"/>
          <a:ext cx="0" cy="0"/>
          <a:chOff x="0" y="0"/>
          <a:chExt cx="0" cy="0"/>
        </a:xfrm>
      </p:grpSpPr>
      <p:sp>
        <p:nvSpPr>
          <p:cNvPr id="1187" name="Google Shape;1187;p25"/>
          <p:cNvSpPr txBox="1">
            <a:spLocks noGrp="1"/>
          </p:cNvSpPr>
          <p:nvPr>
            <p:ph type="title"/>
          </p:nvPr>
        </p:nvSpPr>
        <p:spPr>
          <a:xfrm>
            <a:off x="729450" y="1318650"/>
            <a:ext cx="8414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2"/>
              </a:buClr>
              <a:buSzPts val="2600"/>
              <a:buNone/>
            </a:pPr>
            <a:r>
              <a:rPr lang="en-US" dirty="0"/>
              <a:t>Testing hypotheses about paraphasia patterns</a:t>
            </a:r>
            <a:endParaRPr dirty="0"/>
          </a:p>
        </p:txBody>
      </p:sp>
      <p:sp>
        <p:nvSpPr>
          <p:cNvPr id="1188" name="Google Shape;1188;p25"/>
          <p:cNvSpPr txBox="1">
            <a:spLocks noGrp="1"/>
          </p:cNvSpPr>
          <p:nvPr>
            <p:ph type="body" idx="1"/>
          </p:nvPr>
        </p:nvSpPr>
        <p:spPr>
          <a:xfrm>
            <a:off x="729450" y="1912950"/>
            <a:ext cx="7688700" cy="31593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US" dirty="0"/>
              <a:t>By administering a picture naming test and approaching it from a neuropsychological perspective, you can start to test ideas about relative strengths and weaknesses regarding different linguistic processes…</a:t>
            </a:r>
            <a:endParaRPr dirty="0"/>
          </a:p>
          <a:p>
            <a:pPr marL="0" lvl="0" indent="0" algn="l" rtl="0">
              <a:lnSpc>
                <a:spcPct val="115000"/>
              </a:lnSpc>
              <a:spcBef>
                <a:spcPts val="0"/>
              </a:spcBef>
              <a:spcAft>
                <a:spcPts val="0"/>
              </a:spcAft>
              <a:buNone/>
            </a:pPr>
            <a:endParaRPr dirty="0"/>
          </a:p>
          <a:p>
            <a:pPr marL="0" lvl="0" indent="0" algn="l" rtl="0">
              <a:lnSpc>
                <a:spcPct val="115000"/>
              </a:lnSpc>
              <a:spcBef>
                <a:spcPts val="0"/>
              </a:spcBef>
              <a:spcAft>
                <a:spcPts val="0"/>
              </a:spcAft>
              <a:buNone/>
            </a:pPr>
            <a:r>
              <a:rPr lang="en-US" dirty="0"/>
              <a:t>If a Step 2: Phonological processing deficit is suspected, administer tasks that primarily target that process with little involvement of Step 1:</a:t>
            </a:r>
            <a:endParaRPr dirty="0"/>
          </a:p>
          <a:p>
            <a:pPr marL="457200" lvl="0" indent="-311150" algn="l" rtl="0">
              <a:lnSpc>
                <a:spcPct val="115000"/>
              </a:lnSpc>
              <a:spcBef>
                <a:spcPts val="0"/>
              </a:spcBef>
              <a:spcAft>
                <a:spcPts val="0"/>
              </a:spcAft>
              <a:buSzPts val="1300"/>
              <a:buChar char="●"/>
            </a:pPr>
            <a:r>
              <a:rPr lang="en-US" dirty="0"/>
              <a:t>Nonword repetition</a:t>
            </a:r>
            <a:endParaRPr dirty="0"/>
          </a:p>
          <a:p>
            <a:pPr marL="457200" lvl="0" indent="-311150" algn="l" rtl="0">
              <a:lnSpc>
                <a:spcPct val="115000"/>
              </a:lnSpc>
              <a:spcBef>
                <a:spcPts val="0"/>
              </a:spcBef>
              <a:spcAft>
                <a:spcPts val="0"/>
              </a:spcAft>
              <a:buSzPts val="1300"/>
              <a:buChar char="●"/>
            </a:pPr>
            <a:r>
              <a:rPr lang="en-US" dirty="0"/>
              <a:t>Nonword oral reading</a:t>
            </a:r>
            <a:endParaRPr dirty="0"/>
          </a:p>
          <a:p>
            <a:pPr marL="457200" lvl="0" indent="-311150" algn="l" rtl="0">
              <a:lnSpc>
                <a:spcPct val="115000"/>
              </a:lnSpc>
              <a:spcBef>
                <a:spcPts val="0"/>
              </a:spcBef>
              <a:spcAft>
                <a:spcPts val="0"/>
              </a:spcAft>
              <a:buSzPts val="1300"/>
              <a:buChar char="●"/>
            </a:pPr>
            <a:r>
              <a:rPr lang="en-US" dirty="0"/>
              <a:t>Nonword spelling</a:t>
            </a:r>
            <a:endParaRPr dirty="0"/>
          </a:p>
          <a:p>
            <a:pPr marL="0" lvl="0" indent="0" algn="l" rtl="0">
              <a:lnSpc>
                <a:spcPct val="115000"/>
              </a:lnSpc>
              <a:spcBef>
                <a:spcPts val="0"/>
              </a:spcBef>
              <a:spcAft>
                <a:spcPts val="0"/>
              </a:spcAft>
              <a:buNone/>
            </a:pPr>
            <a:endParaRPr dirty="0"/>
          </a:p>
          <a:p>
            <a:pPr marL="0" lvl="0" indent="0" algn="l" rtl="0">
              <a:lnSpc>
                <a:spcPct val="115000"/>
              </a:lnSpc>
              <a:spcBef>
                <a:spcPts val="0"/>
              </a:spcBef>
              <a:spcAft>
                <a:spcPts val="0"/>
              </a:spcAft>
              <a:buNone/>
            </a:pPr>
            <a:r>
              <a:rPr lang="en-US" dirty="0"/>
              <a:t>If a Step 1: Lexical-semantic processing deficit is suspected, administer tasks that primarily target that process with little involvement of Step 2:</a:t>
            </a:r>
            <a:endParaRPr dirty="0"/>
          </a:p>
          <a:p>
            <a:pPr marL="457200" lvl="0" indent="-311150" algn="l" rtl="0">
              <a:lnSpc>
                <a:spcPct val="115000"/>
              </a:lnSpc>
              <a:spcBef>
                <a:spcPts val="0"/>
              </a:spcBef>
              <a:spcAft>
                <a:spcPts val="0"/>
              </a:spcAft>
              <a:buSzPts val="1300"/>
              <a:buChar char="●"/>
            </a:pPr>
            <a:r>
              <a:rPr lang="en-US" dirty="0"/>
              <a:t>Auditory and written synonym judgments</a:t>
            </a:r>
            <a:endParaRPr dirty="0"/>
          </a:p>
          <a:p>
            <a:pPr marL="457200" lvl="0" indent="-311150" algn="l" rtl="0">
              <a:lnSpc>
                <a:spcPct val="115000"/>
              </a:lnSpc>
              <a:spcBef>
                <a:spcPts val="0"/>
              </a:spcBef>
              <a:spcAft>
                <a:spcPts val="0"/>
              </a:spcAft>
              <a:buSzPts val="1300"/>
              <a:buChar char="●"/>
            </a:pPr>
            <a:r>
              <a:rPr lang="en-US" dirty="0"/>
              <a:t>Auditory and written word-picture matching within and across semantic categories </a:t>
            </a:r>
            <a:endParaRPr dirty="0"/>
          </a:p>
        </p:txBody>
      </p:sp>
      <p:pic>
        <p:nvPicPr>
          <p:cNvPr id="2" name="Audio 1">
            <a:hlinkClick r:id="" action="ppaction://media"/>
            <a:extLst>
              <a:ext uri="{FF2B5EF4-FFF2-40B4-BE49-F238E27FC236}">
                <a16:creationId xmlns:a16="http://schemas.microsoft.com/office/drawing/2014/main" id="{C228A7E5-AE04-0C4D-A1ED-0A1696340DB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0598"/>
    </mc:Choice>
    <mc:Fallback>
      <p:transition spd="slow" advTm="605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1192"/>
        <p:cNvGrpSpPr/>
        <p:nvPr/>
      </p:nvGrpSpPr>
      <p:grpSpPr>
        <a:xfrm>
          <a:off x="0" y="0"/>
          <a:ext cx="0" cy="0"/>
          <a:chOff x="0" y="0"/>
          <a:chExt cx="0" cy="0"/>
        </a:xfrm>
      </p:grpSpPr>
      <p:sp>
        <p:nvSpPr>
          <p:cNvPr id="1193" name="Google Shape;1193;g9b04d8390c_0_0"/>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600"/>
              <a:buNone/>
            </a:pPr>
            <a:r>
              <a:rPr lang="en-US">
                <a:latin typeface="Calibri"/>
                <a:ea typeface="Calibri"/>
                <a:cs typeface="Calibri"/>
                <a:sym typeface="Calibri"/>
              </a:rPr>
              <a:t>Next week’s clinical resource</a:t>
            </a:r>
            <a:endParaRPr>
              <a:latin typeface="Calibri"/>
              <a:ea typeface="Calibri"/>
              <a:cs typeface="Calibri"/>
              <a:sym typeface="Calibri"/>
            </a:endParaRPr>
          </a:p>
        </p:txBody>
      </p:sp>
      <p:pic>
        <p:nvPicPr>
          <p:cNvPr id="2" name="Audio 1">
            <a:hlinkClick r:id="" action="ppaction://media"/>
            <a:extLst>
              <a:ext uri="{FF2B5EF4-FFF2-40B4-BE49-F238E27FC236}">
                <a16:creationId xmlns:a16="http://schemas.microsoft.com/office/drawing/2014/main" id="{5593E3BB-DE50-0746-8C6C-9457130CB245}"/>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0091"/>
    </mc:Choice>
    <mc:Fallback>
      <p:transition spd="slow" advTm="1009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1197"/>
        <p:cNvGrpSpPr/>
        <p:nvPr/>
      </p:nvGrpSpPr>
      <p:grpSpPr>
        <a:xfrm>
          <a:off x="0" y="0"/>
          <a:ext cx="0" cy="0"/>
          <a:chOff x="0" y="0"/>
          <a:chExt cx="0" cy="0"/>
        </a:xfrm>
      </p:grpSpPr>
      <p:sp>
        <p:nvSpPr>
          <p:cNvPr id="1198" name="Google Shape;1198;g9b04d8390c_0_4"/>
          <p:cNvSpPr txBox="1">
            <a:spLocks noGrp="1"/>
          </p:cNvSpPr>
          <p:nvPr>
            <p:ph type="title"/>
          </p:nvPr>
        </p:nvSpPr>
        <p:spPr>
          <a:xfrm>
            <a:off x="729450" y="1318649"/>
            <a:ext cx="7688700" cy="89903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600"/>
              <a:buNone/>
            </a:pPr>
            <a:r>
              <a:rPr lang="en-US" dirty="0">
                <a:latin typeface="Calibri"/>
                <a:ea typeface="Calibri"/>
                <a:cs typeface="Calibri"/>
                <a:sym typeface="Calibri"/>
              </a:rPr>
              <a:t>Next week: The importance of psycholinguistic variables in anomia assessment</a:t>
            </a:r>
            <a:endParaRPr dirty="0">
              <a:latin typeface="Calibri"/>
              <a:ea typeface="Calibri"/>
              <a:cs typeface="Calibri"/>
              <a:sym typeface="Calibri"/>
            </a:endParaRPr>
          </a:p>
        </p:txBody>
      </p:sp>
      <p:sp>
        <p:nvSpPr>
          <p:cNvPr id="1199" name="Google Shape;1199;g9b04d8390c_0_4"/>
          <p:cNvSpPr txBox="1">
            <a:spLocks noGrp="1"/>
          </p:cNvSpPr>
          <p:nvPr>
            <p:ph type="body" idx="1"/>
          </p:nvPr>
        </p:nvSpPr>
        <p:spPr>
          <a:xfrm>
            <a:off x="729450" y="2370275"/>
            <a:ext cx="8271600" cy="2488500"/>
          </a:xfrm>
          <a:prstGeom prst="rect">
            <a:avLst/>
          </a:prstGeom>
          <a:noFill/>
          <a:ln>
            <a:noFill/>
          </a:ln>
        </p:spPr>
        <p:txBody>
          <a:bodyPr spcFirstLastPara="1" wrap="square" lIns="91425" tIns="91425" rIns="91425" bIns="91425" anchor="t" anchorCtr="0">
            <a:noAutofit/>
          </a:bodyPr>
          <a:lstStyle/>
          <a:p>
            <a:pPr marL="457200" lvl="0" indent="-342900" algn="l" rtl="0">
              <a:lnSpc>
                <a:spcPct val="125000"/>
              </a:lnSpc>
              <a:spcBef>
                <a:spcPts val="0"/>
              </a:spcBef>
              <a:spcAft>
                <a:spcPts val="0"/>
              </a:spcAft>
              <a:buSzPts val="1800"/>
              <a:buChar char="●"/>
            </a:pPr>
            <a:r>
              <a:rPr lang="en-US" sz="1800" dirty="0">
                <a:latin typeface="Calibri"/>
                <a:cs typeface="Calibri"/>
                <a:sym typeface="Calibri"/>
              </a:rPr>
              <a:t>Overview of four types of psycholinguistic variables</a:t>
            </a:r>
          </a:p>
          <a:p>
            <a:pPr marL="457200" lvl="0" indent="-342900" algn="l" rtl="0">
              <a:lnSpc>
                <a:spcPct val="125000"/>
              </a:lnSpc>
              <a:spcBef>
                <a:spcPts val="0"/>
              </a:spcBef>
              <a:spcAft>
                <a:spcPts val="0"/>
              </a:spcAft>
              <a:buSzPts val="1800"/>
              <a:buChar char="●"/>
            </a:pPr>
            <a:r>
              <a:rPr lang="en-US" sz="1800" dirty="0">
                <a:latin typeface="Calibri"/>
                <a:cs typeface="Calibri"/>
                <a:sym typeface="Calibri"/>
              </a:rPr>
              <a:t>Influence of psycholinguistic variables on various tasks</a:t>
            </a:r>
          </a:p>
          <a:p>
            <a:pPr marL="457200" lvl="0" indent="-342900" algn="l" rtl="0">
              <a:lnSpc>
                <a:spcPct val="125000"/>
              </a:lnSpc>
              <a:spcBef>
                <a:spcPts val="0"/>
              </a:spcBef>
              <a:spcAft>
                <a:spcPts val="0"/>
              </a:spcAft>
              <a:buSzPts val="1800"/>
              <a:buChar char="●"/>
            </a:pPr>
            <a:r>
              <a:rPr lang="en-US" sz="1800" dirty="0">
                <a:latin typeface="Calibri"/>
                <a:cs typeface="Calibri"/>
                <a:sym typeface="Calibri"/>
              </a:rPr>
              <a:t>Clinical assessment applications</a:t>
            </a:r>
            <a:endParaRPr dirty="0"/>
          </a:p>
          <a:p>
            <a:pPr marL="457200" lvl="0" indent="-228600" algn="l" rtl="0">
              <a:lnSpc>
                <a:spcPct val="125000"/>
              </a:lnSpc>
              <a:spcBef>
                <a:spcPts val="0"/>
              </a:spcBef>
              <a:spcAft>
                <a:spcPts val="0"/>
              </a:spcAft>
              <a:buSzPts val="1800"/>
              <a:buNone/>
            </a:pPr>
            <a:endParaRPr sz="1800" i="1" dirty="0">
              <a:latin typeface="Calibri"/>
              <a:ea typeface="Calibri"/>
              <a:cs typeface="Calibri"/>
              <a:sym typeface="Calibri"/>
            </a:endParaRPr>
          </a:p>
        </p:txBody>
      </p:sp>
      <p:pic>
        <p:nvPicPr>
          <p:cNvPr id="2" name="Audio 1">
            <a:hlinkClick r:id="" action="ppaction://media"/>
            <a:extLst>
              <a:ext uri="{FF2B5EF4-FFF2-40B4-BE49-F238E27FC236}">
                <a16:creationId xmlns:a16="http://schemas.microsoft.com/office/drawing/2014/main" id="{BE280593-4979-4743-86AC-1B9B06EB3911}"/>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4047"/>
    </mc:Choice>
    <mc:Fallback>
      <p:transition spd="slow" advTm="340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03"/>
        <p:cNvGrpSpPr/>
        <p:nvPr/>
      </p:nvGrpSpPr>
      <p:grpSpPr>
        <a:xfrm>
          <a:off x="0" y="0"/>
          <a:ext cx="0" cy="0"/>
          <a:chOff x="0" y="0"/>
          <a:chExt cx="0" cy="0"/>
        </a:xfrm>
      </p:grpSpPr>
      <p:sp>
        <p:nvSpPr>
          <p:cNvPr id="1204" name="Google Shape;1204;g9b04d8390c_0_9"/>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dk2"/>
              </a:buClr>
              <a:buSzPts val="2600"/>
              <a:buNone/>
            </a:pPr>
            <a:r>
              <a:rPr lang="en-US"/>
              <a:t>References for further reading</a:t>
            </a:r>
            <a:endParaRPr/>
          </a:p>
        </p:txBody>
      </p:sp>
      <p:sp>
        <p:nvSpPr>
          <p:cNvPr id="1205" name="Google Shape;1205;g9b04d8390c_0_9"/>
          <p:cNvSpPr txBox="1">
            <a:spLocks noGrp="1"/>
          </p:cNvSpPr>
          <p:nvPr>
            <p:ph type="body" idx="1"/>
          </p:nvPr>
        </p:nvSpPr>
        <p:spPr>
          <a:xfrm>
            <a:off x="729450" y="1853850"/>
            <a:ext cx="7688700" cy="3289650"/>
          </a:xfrm>
          <a:prstGeom prst="rect">
            <a:avLst/>
          </a:prstGeom>
          <a:noFill/>
          <a:ln>
            <a:noFill/>
          </a:ln>
        </p:spPr>
        <p:txBody>
          <a:bodyPr spcFirstLastPara="1" wrap="square" lIns="91425" tIns="91425" rIns="91425" bIns="91425" anchor="t" anchorCtr="0">
            <a:noAutofit/>
          </a:bodyPr>
          <a:lstStyle/>
          <a:p>
            <a:pPr marL="146050" lvl="0" indent="0" algn="l" rtl="0">
              <a:lnSpc>
                <a:spcPct val="115000"/>
              </a:lnSpc>
              <a:spcBef>
                <a:spcPts val="0"/>
              </a:spcBef>
              <a:spcAft>
                <a:spcPts val="0"/>
              </a:spcAft>
              <a:buSzPts val="1300"/>
              <a:buNone/>
            </a:pPr>
            <a:r>
              <a:rPr lang="en-US" sz="1600" dirty="0">
                <a:latin typeface="Calibri"/>
                <a:ea typeface="Calibri"/>
                <a:cs typeface="Calibri"/>
                <a:sym typeface="Calibri"/>
              </a:rPr>
              <a:t>Dell, G. S., Schwartz, M. F., Martin, N., </a:t>
            </a:r>
            <a:r>
              <a:rPr lang="en-US" sz="1600" dirty="0" err="1">
                <a:latin typeface="Calibri"/>
                <a:ea typeface="Calibri"/>
                <a:cs typeface="Calibri"/>
                <a:sym typeface="Calibri"/>
              </a:rPr>
              <a:t>Saffran</a:t>
            </a:r>
            <a:r>
              <a:rPr lang="en-US" sz="1600" dirty="0">
                <a:latin typeface="Calibri"/>
                <a:ea typeface="Calibri"/>
                <a:cs typeface="Calibri"/>
                <a:sym typeface="Calibri"/>
              </a:rPr>
              <a:t>, E. M., &amp; Gagnon, D. A. (1997). Lexical access in aphasic and </a:t>
            </a:r>
            <a:r>
              <a:rPr lang="en-US" sz="1600" dirty="0" err="1">
                <a:latin typeface="Calibri"/>
                <a:ea typeface="Calibri"/>
                <a:cs typeface="Calibri"/>
                <a:sym typeface="Calibri"/>
              </a:rPr>
              <a:t>nonaphasic</a:t>
            </a:r>
            <a:r>
              <a:rPr lang="en-US" sz="1600" dirty="0">
                <a:latin typeface="Calibri"/>
                <a:ea typeface="Calibri"/>
                <a:cs typeface="Calibri"/>
                <a:sym typeface="Calibri"/>
              </a:rPr>
              <a:t> speakers. </a:t>
            </a:r>
            <a:r>
              <a:rPr lang="en-US" sz="1600" i="1" dirty="0">
                <a:latin typeface="Calibri"/>
                <a:ea typeface="Calibri"/>
                <a:cs typeface="Calibri"/>
                <a:sym typeface="Calibri"/>
              </a:rPr>
              <a:t>Psychological review</a:t>
            </a:r>
            <a:r>
              <a:rPr lang="en-US" sz="1600" dirty="0">
                <a:latin typeface="Calibri"/>
                <a:ea typeface="Calibri"/>
                <a:cs typeface="Calibri"/>
                <a:sym typeface="Calibri"/>
              </a:rPr>
              <a:t>, </a:t>
            </a:r>
            <a:r>
              <a:rPr lang="en-US" sz="1600" i="1" dirty="0">
                <a:latin typeface="Calibri"/>
                <a:ea typeface="Calibri"/>
                <a:cs typeface="Calibri"/>
                <a:sym typeface="Calibri"/>
              </a:rPr>
              <a:t>104</a:t>
            </a:r>
            <a:r>
              <a:rPr lang="en-US" sz="1600" dirty="0">
                <a:latin typeface="Calibri"/>
                <a:ea typeface="Calibri"/>
                <a:cs typeface="Calibri"/>
                <a:sym typeface="Calibri"/>
              </a:rPr>
              <a:t>(4), 801.</a:t>
            </a:r>
            <a:endParaRPr sz="1700" dirty="0"/>
          </a:p>
          <a:p>
            <a:pPr marL="146050" lvl="0" indent="0" algn="l" rtl="0">
              <a:lnSpc>
                <a:spcPct val="115000"/>
              </a:lnSpc>
              <a:spcBef>
                <a:spcPts val="0"/>
              </a:spcBef>
              <a:spcAft>
                <a:spcPts val="0"/>
              </a:spcAft>
              <a:buSzPts val="1300"/>
              <a:buNone/>
            </a:pPr>
            <a:endParaRPr sz="1600" dirty="0">
              <a:latin typeface="Calibri"/>
              <a:ea typeface="Calibri"/>
              <a:cs typeface="Calibri"/>
              <a:sym typeface="Calibri"/>
            </a:endParaRPr>
          </a:p>
          <a:p>
            <a:pPr marL="146050" lvl="0" indent="0" algn="l" rtl="0">
              <a:lnSpc>
                <a:spcPct val="115000"/>
              </a:lnSpc>
              <a:spcBef>
                <a:spcPts val="0"/>
              </a:spcBef>
              <a:spcAft>
                <a:spcPts val="0"/>
              </a:spcAft>
              <a:buSzPts val="1300"/>
              <a:buNone/>
            </a:pPr>
            <a:r>
              <a:rPr lang="en-US" sz="1600" dirty="0" err="1">
                <a:latin typeface="Calibri"/>
                <a:ea typeface="Calibri"/>
                <a:cs typeface="Calibri"/>
                <a:sym typeface="Calibri"/>
              </a:rPr>
              <a:t>Foygel</a:t>
            </a:r>
            <a:r>
              <a:rPr lang="en-US" sz="1600" dirty="0">
                <a:latin typeface="Calibri"/>
                <a:ea typeface="Calibri"/>
                <a:cs typeface="Calibri"/>
                <a:sym typeface="Calibri"/>
              </a:rPr>
              <a:t>, D., &amp; Dell, G. S. (2000). Models of impaired lexical access in speech production. </a:t>
            </a:r>
            <a:r>
              <a:rPr lang="en-US" sz="1600" i="1" dirty="0">
                <a:latin typeface="Calibri"/>
                <a:ea typeface="Calibri"/>
                <a:cs typeface="Calibri"/>
                <a:sym typeface="Calibri"/>
              </a:rPr>
              <a:t>Journal of memory and language</a:t>
            </a:r>
            <a:r>
              <a:rPr lang="en-US" sz="1600" dirty="0">
                <a:latin typeface="Calibri"/>
                <a:ea typeface="Calibri"/>
                <a:cs typeface="Calibri"/>
                <a:sym typeface="Calibri"/>
              </a:rPr>
              <a:t>, </a:t>
            </a:r>
            <a:r>
              <a:rPr lang="en-US" sz="1600" i="1" dirty="0">
                <a:latin typeface="Calibri"/>
                <a:ea typeface="Calibri"/>
                <a:cs typeface="Calibri"/>
                <a:sym typeface="Calibri"/>
              </a:rPr>
              <a:t>43</a:t>
            </a:r>
            <a:r>
              <a:rPr lang="en-US" sz="1600" dirty="0">
                <a:latin typeface="Calibri"/>
                <a:ea typeface="Calibri"/>
                <a:cs typeface="Calibri"/>
                <a:sym typeface="Calibri"/>
              </a:rPr>
              <a:t>(2), 182-216.</a:t>
            </a:r>
            <a:endParaRPr sz="1700" dirty="0"/>
          </a:p>
          <a:p>
            <a:pPr marL="146050" lvl="0" indent="0" algn="l" rtl="0">
              <a:lnSpc>
                <a:spcPct val="115000"/>
              </a:lnSpc>
              <a:spcBef>
                <a:spcPts val="0"/>
              </a:spcBef>
              <a:spcAft>
                <a:spcPts val="0"/>
              </a:spcAft>
              <a:buSzPts val="1300"/>
              <a:buNone/>
            </a:pPr>
            <a:endParaRPr sz="1600" dirty="0">
              <a:latin typeface="Calibri"/>
              <a:ea typeface="Calibri"/>
              <a:cs typeface="Calibri"/>
              <a:sym typeface="Calibri"/>
            </a:endParaRPr>
          </a:p>
          <a:p>
            <a:pPr marL="146050" lvl="0" indent="0" algn="l" rtl="0">
              <a:lnSpc>
                <a:spcPct val="115000"/>
              </a:lnSpc>
              <a:spcBef>
                <a:spcPts val="0"/>
              </a:spcBef>
              <a:spcAft>
                <a:spcPts val="0"/>
              </a:spcAft>
              <a:buSzPts val="1300"/>
              <a:buNone/>
            </a:pPr>
            <a:r>
              <a:rPr lang="en-US" sz="1600" dirty="0">
                <a:latin typeface="Calibri"/>
                <a:ea typeface="Calibri"/>
                <a:cs typeface="Calibri"/>
                <a:sym typeface="Calibri"/>
              </a:rPr>
              <a:t>Schwartz, M. F., Dell, G. S., Martin, N., </a:t>
            </a:r>
            <a:r>
              <a:rPr lang="en-US" sz="1600" dirty="0" err="1">
                <a:latin typeface="Calibri"/>
                <a:ea typeface="Calibri"/>
                <a:cs typeface="Calibri"/>
                <a:sym typeface="Calibri"/>
              </a:rPr>
              <a:t>Gahl</a:t>
            </a:r>
            <a:r>
              <a:rPr lang="en-US" sz="1600" dirty="0">
                <a:latin typeface="Calibri"/>
                <a:ea typeface="Calibri"/>
                <a:cs typeface="Calibri"/>
                <a:sym typeface="Calibri"/>
              </a:rPr>
              <a:t>, S., &amp; Sobel, P. (2006). A case-series test of the interactive two-step model of lexical access: Evidence from picture naming. </a:t>
            </a:r>
            <a:r>
              <a:rPr lang="en-US" sz="1600" i="1" dirty="0">
                <a:latin typeface="Calibri"/>
                <a:ea typeface="Calibri"/>
                <a:cs typeface="Calibri"/>
                <a:sym typeface="Calibri"/>
              </a:rPr>
              <a:t>Journal of Memory and language</a:t>
            </a:r>
            <a:r>
              <a:rPr lang="en-US" sz="1600" dirty="0">
                <a:latin typeface="Calibri"/>
                <a:ea typeface="Calibri"/>
                <a:cs typeface="Calibri"/>
                <a:sym typeface="Calibri"/>
              </a:rPr>
              <a:t>, </a:t>
            </a:r>
            <a:r>
              <a:rPr lang="en-US" sz="1600" i="1" dirty="0">
                <a:latin typeface="Calibri"/>
                <a:ea typeface="Calibri"/>
                <a:cs typeface="Calibri"/>
                <a:sym typeface="Calibri"/>
              </a:rPr>
              <a:t>54</a:t>
            </a:r>
            <a:r>
              <a:rPr lang="en-US" sz="1600" dirty="0">
                <a:latin typeface="Calibri"/>
                <a:ea typeface="Calibri"/>
                <a:cs typeface="Calibri"/>
                <a:sym typeface="Calibri"/>
              </a:rPr>
              <a:t>(2), 228-264.</a:t>
            </a:r>
          </a:p>
          <a:p>
            <a:pPr marL="146050" lvl="0" indent="0" algn="l" rtl="0">
              <a:lnSpc>
                <a:spcPct val="115000"/>
              </a:lnSpc>
              <a:spcBef>
                <a:spcPts val="0"/>
              </a:spcBef>
              <a:spcAft>
                <a:spcPts val="0"/>
              </a:spcAft>
              <a:buSzPts val="1300"/>
              <a:buNone/>
            </a:pPr>
            <a:endParaRPr lang="en-US" sz="1600" dirty="0">
              <a:latin typeface="Calibri"/>
              <a:cs typeface="Calibri"/>
              <a:sym typeface="Calibri"/>
            </a:endParaRPr>
          </a:p>
          <a:p>
            <a:pPr marL="146050" lvl="0" indent="0">
              <a:buNone/>
            </a:pPr>
            <a:r>
              <a:rPr lang="en-US" sz="1600" b="1" dirty="0">
                <a:latin typeface="Calibri"/>
                <a:cs typeface="Calibri"/>
                <a:sym typeface="Calibri"/>
              </a:rPr>
              <a:t>Link to the PNT short forms: </a:t>
            </a:r>
            <a:r>
              <a:rPr lang="en-US" sz="1600" dirty="0">
                <a:latin typeface="Calibri"/>
                <a:cs typeface="Calibri"/>
                <a:sym typeface="Calibri"/>
                <a:hlinkClick r:id="rId5"/>
              </a:rPr>
              <a:t>https://</a:t>
            </a:r>
            <a:r>
              <a:rPr lang="en-US" sz="1600" dirty="0" err="1">
                <a:latin typeface="Calibri"/>
                <a:cs typeface="Calibri"/>
                <a:sym typeface="Calibri"/>
                <a:hlinkClick r:id="rId5"/>
              </a:rPr>
              <a:t>mrri.org</a:t>
            </a:r>
            <a:r>
              <a:rPr lang="en-US" sz="1600" dirty="0">
                <a:latin typeface="Calibri"/>
                <a:cs typeface="Calibri"/>
                <a:sym typeface="Calibri"/>
                <a:hlinkClick r:id="rId5"/>
              </a:rPr>
              <a:t>/</a:t>
            </a:r>
            <a:r>
              <a:rPr lang="en-US" sz="1600" dirty="0" err="1">
                <a:latin typeface="Calibri"/>
                <a:cs typeface="Calibri"/>
                <a:sym typeface="Calibri"/>
                <a:hlinkClick r:id="rId5"/>
              </a:rPr>
              <a:t>philadelphia</a:t>
            </a:r>
            <a:r>
              <a:rPr lang="en-US" sz="1600" dirty="0">
                <a:latin typeface="Calibri"/>
                <a:cs typeface="Calibri"/>
                <a:sym typeface="Calibri"/>
                <a:hlinkClick r:id="rId5"/>
              </a:rPr>
              <a:t>-naming-test-short-forms/</a:t>
            </a:r>
            <a:endParaRPr sz="1700" dirty="0"/>
          </a:p>
        </p:txBody>
      </p:sp>
      <p:pic>
        <p:nvPicPr>
          <p:cNvPr id="2" name="Audio 1">
            <a:hlinkClick r:id="" action="ppaction://media"/>
            <a:extLst>
              <a:ext uri="{FF2B5EF4-FFF2-40B4-BE49-F238E27FC236}">
                <a16:creationId xmlns:a16="http://schemas.microsoft.com/office/drawing/2014/main" id="{486AC098-D343-7044-A551-D72E9932D3D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32522"/>
    </mc:Choice>
    <mc:Fallback>
      <p:transition spd="slow" advTm="325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9"/>
        <p:cNvGrpSpPr/>
        <p:nvPr/>
      </p:nvGrpSpPr>
      <p:grpSpPr>
        <a:xfrm>
          <a:off x="0" y="0"/>
          <a:ext cx="0" cy="0"/>
          <a:chOff x="0" y="0"/>
          <a:chExt cx="0" cy="0"/>
        </a:xfrm>
      </p:grpSpPr>
      <p:sp>
        <p:nvSpPr>
          <p:cNvPr id="70" name="Google Shape;70;p3"/>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Clr>
                <a:schemeClr val="lt1"/>
              </a:buClr>
              <a:buSzPts val="3600"/>
              <a:buNone/>
            </a:pPr>
            <a:r>
              <a:rPr lang="en-US">
                <a:latin typeface="Calibri"/>
                <a:ea typeface="Calibri"/>
                <a:cs typeface="Calibri"/>
                <a:sym typeface="Calibri"/>
              </a:rPr>
              <a:t>Brief review of Dell’s model</a:t>
            </a:r>
            <a:br>
              <a:rPr lang="en-US">
                <a:latin typeface="Calibri"/>
                <a:ea typeface="Calibri"/>
                <a:cs typeface="Calibri"/>
                <a:sym typeface="Calibri"/>
              </a:rPr>
            </a:br>
            <a:r>
              <a:rPr lang="en-US">
                <a:latin typeface="Calibri"/>
                <a:ea typeface="Calibri"/>
                <a:cs typeface="Calibri"/>
                <a:sym typeface="Calibri"/>
              </a:rPr>
              <a:t>of speech production</a:t>
            </a:r>
            <a:endParaRPr/>
          </a:p>
        </p:txBody>
      </p:sp>
      <p:pic>
        <p:nvPicPr>
          <p:cNvPr id="2" name="Audio 1">
            <a:hlinkClick r:id="" action="ppaction://media"/>
            <a:extLst>
              <a:ext uri="{FF2B5EF4-FFF2-40B4-BE49-F238E27FC236}">
                <a16:creationId xmlns:a16="http://schemas.microsoft.com/office/drawing/2014/main" id="{D0149FF0-A3E3-9D47-8861-03C842B16BC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514"/>
    </mc:Choice>
    <mc:Fallback>
      <p:transition spd="slow" advTm="45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grpSp>
        <p:nvGrpSpPr>
          <p:cNvPr id="75" name="Google Shape;75;p4"/>
          <p:cNvGrpSpPr/>
          <p:nvPr/>
        </p:nvGrpSpPr>
        <p:grpSpPr>
          <a:xfrm>
            <a:off x="2133600" y="816432"/>
            <a:ext cx="4876800" cy="533400"/>
            <a:chOff x="2133600" y="2286000"/>
            <a:chExt cx="4876800" cy="533400"/>
          </a:xfrm>
        </p:grpSpPr>
        <p:sp>
          <p:nvSpPr>
            <p:cNvPr id="76" name="Google Shape;76;p4"/>
            <p:cNvSpPr/>
            <p:nvPr/>
          </p:nvSpPr>
          <p:spPr>
            <a:xfrm>
              <a:off x="21336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77" name="Google Shape;77;p4"/>
            <p:cNvSpPr/>
            <p:nvPr/>
          </p:nvSpPr>
          <p:spPr>
            <a:xfrm>
              <a:off x="300228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78" name="Google Shape;78;p4"/>
            <p:cNvSpPr/>
            <p:nvPr/>
          </p:nvSpPr>
          <p:spPr>
            <a:xfrm>
              <a:off x="387096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79" name="Google Shape;79;p4"/>
            <p:cNvSpPr/>
            <p:nvPr/>
          </p:nvSpPr>
          <p:spPr>
            <a:xfrm>
              <a:off x="473964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80" name="Google Shape;80;p4"/>
            <p:cNvSpPr/>
            <p:nvPr/>
          </p:nvSpPr>
          <p:spPr>
            <a:xfrm>
              <a:off x="560832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81" name="Google Shape;81;p4"/>
            <p:cNvSpPr/>
            <p:nvPr/>
          </p:nvSpPr>
          <p:spPr>
            <a:xfrm>
              <a:off x="64770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nvGrpSpPr>
          <p:cNvPr id="82" name="Google Shape;82;p4"/>
          <p:cNvGrpSpPr/>
          <p:nvPr/>
        </p:nvGrpSpPr>
        <p:grpSpPr>
          <a:xfrm>
            <a:off x="2514600" y="2340432"/>
            <a:ext cx="4114800" cy="533400"/>
            <a:chOff x="2514600" y="2286000"/>
            <a:chExt cx="4114800" cy="533400"/>
          </a:xfrm>
        </p:grpSpPr>
        <p:sp>
          <p:nvSpPr>
            <p:cNvPr id="83" name="Google Shape;83;p4"/>
            <p:cNvSpPr/>
            <p:nvPr/>
          </p:nvSpPr>
          <p:spPr>
            <a:xfrm>
              <a:off x="25146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LOG</a:t>
              </a:r>
              <a:endParaRPr sz="1200" dirty="0"/>
            </a:p>
          </p:txBody>
        </p:sp>
        <p:sp>
          <p:nvSpPr>
            <p:cNvPr id="84" name="Google Shape;84;p4"/>
            <p:cNvSpPr/>
            <p:nvPr/>
          </p:nvSpPr>
          <p:spPr>
            <a:xfrm>
              <a:off x="340995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DOG</a:t>
              </a:r>
              <a:endParaRPr sz="1300" dirty="0"/>
            </a:p>
          </p:txBody>
        </p:sp>
        <p:sp>
          <p:nvSpPr>
            <p:cNvPr id="85" name="Google Shape;85;p4"/>
            <p:cNvSpPr/>
            <p:nvPr/>
          </p:nvSpPr>
          <p:spPr>
            <a:xfrm>
              <a:off x="43053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CAT</a:t>
              </a:r>
              <a:endParaRPr dirty="0"/>
            </a:p>
          </p:txBody>
        </p:sp>
        <p:sp>
          <p:nvSpPr>
            <p:cNvPr id="86" name="Google Shape;86;p4"/>
            <p:cNvSpPr/>
            <p:nvPr/>
          </p:nvSpPr>
          <p:spPr>
            <a:xfrm>
              <a:off x="520065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RAT</a:t>
              </a:r>
              <a:endParaRPr dirty="0"/>
            </a:p>
          </p:txBody>
        </p:sp>
        <p:sp>
          <p:nvSpPr>
            <p:cNvPr id="87" name="Google Shape;87;p4"/>
            <p:cNvSpPr/>
            <p:nvPr/>
          </p:nvSpPr>
          <p:spPr>
            <a:xfrm>
              <a:off x="60960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MAT</a:t>
              </a:r>
              <a:endParaRPr dirty="0"/>
            </a:p>
          </p:txBody>
        </p:sp>
      </p:grpSp>
      <p:grpSp>
        <p:nvGrpSpPr>
          <p:cNvPr id="88" name="Google Shape;88;p4"/>
          <p:cNvGrpSpPr/>
          <p:nvPr/>
        </p:nvGrpSpPr>
        <p:grpSpPr>
          <a:xfrm>
            <a:off x="1181100" y="4169232"/>
            <a:ext cx="6781800" cy="533400"/>
            <a:chOff x="1219200" y="5486400"/>
            <a:chExt cx="6781800" cy="533400"/>
          </a:xfrm>
        </p:grpSpPr>
        <p:grpSp>
          <p:nvGrpSpPr>
            <p:cNvPr id="89" name="Google Shape;89;p4"/>
            <p:cNvGrpSpPr/>
            <p:nvPr/>
          </p:nvGrpSpPr>
          <p:grpSpPr>
            <a:xfrm>
              <a:off x="1219200" y="5486400"/>
              <a:ext cx="3276600" cy="533400"/>
              <a:chOff x="762000" y="5486400"/>
              <a:chExt cx="3276600" cy="533400"/>
            </a:xfrm>
          </p:grpSpPr>
          <p:sp>
            <p:nvSpPr>
              <p:cNvPr id="90" name="Google Shape;90;p4"/>
              <p:cNvSpPr/>
              <p:nvPr/>
            </p:nvSpPr>
            <p:spPr>
              <a:xfrm>
                <a:off x="7620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l</a:t>
                </a:r>
                <a:endParaRPr/>
              </a:p>
            </p:txBody>
          </p:sp>
          <p:sp>
            <p:nvSpPr>
              <p:cNvPr id="91" name="Google Shape;91;p4"/>
              <p:cNvSpPr/>
              <p:nvPr/>
            </p:nvSpPr>
            <p:spPr>
              <a:xfrm>
                <a:off x="14478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r</a:t>
                </a:r>
                <a:endParaRPr/>
              </a:p>
            </p:txBody>
          </p:sp>
          <p:sp>
            <p:nvSpPr>
              <p:cNvPr id="92" name="Google Shape;92;p4"/>
              <p:cNvSpPr/>
              <p:nvPr/>
            </p:nvSpPr>
            <p:spPr>
              <a:xfrm>
                <a:off x="21336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d</a:t>
                </a:r>
                <a:endParaRPr/>
              </a:p>
            </p:txBody>
          </p:sp>
          <p:sp>
            <p:nvSpPr>
              <p:cNvPr id="93" name="Google Shape;93;p4"/>
              <p:cNvSpPr/>
              <p:nvPr/>
            </p:nvSpPr>
            <p:spPr>
              <a:xfrm>
                <a:off x="28194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k</a:t>
                </a:r>
                <a:endParaRPr/>
              </a:p>
            </p:txBody>
          </p:sp>
          <p:sp>
            <p:nvSpPr>
              <p:cNvPr id="94" name="Google Shape;94;p4"/>
              <p:cNvSpPr/>
              <p:nvPr/>
            </p:nvSpPr>
            <p:spPr>
              <a:xfrm>
                <a:off x="35052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m</a:t>
                </a:r>
                <a:endParaRPr/>
              </a:p>
            </p:txBody>
          </p:sp>
        </p:grpSp>
        <p:grpSp>
          <p:nvGrpSpPr>
            <p:cNvPr id="95" name="Google Shape;95;p4"/>
            <p:cNvGrpSpPr/>
            <p:nvPr/>
          </p:nvGrpSpPr>
          <p:grpSpPr>
            <a:xfrm>
              <a:off x="5029200" y="5486400"/>
              <a:ext cx="1219200" cy="533400"/>
              <a:chOff x="5105400" y="5486400"/>
              <a:chExt cx="1219200" cy="533400"/>
            </a:xfrm>
          </p:grpSpPr>
          <p:sp>
            <p:nvSpPr>
              <p:cNvPr id="96" name="Google Shape;96;p4"/>
              <p:cNvSpPr/>
              <p:nvPr/>
            </p:nvSpPr>
            <p:spPr>
              <a:xfrm>
                <a:off x="51054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dirty="0" err="1">
                    <a:solidFill>
                      <a:schemeClr val="dk2"/>
                    </a:solidFill>
                    <a:latin typeface="Calibri"/>
                    <a:ea typeface="Calibri"/>
                    <a:cs typeface="Calibri"/>
                    <a:sym typeface="Calibri"/>
                  </a:rPr>
                  <a:t>æ</a:t>
                </a:r>
                <a:endParaRPr sz="1400" b="0" i="0" u="none" strike="noStrike" cap="none" dirty="0">
                  <a:solidFill>
                    <a:schemeClr val="dk2"/>
                  </a:solidFill>
                  <a:latin typeface="Calibri"/>
                  <a:ea typeface="Calibri"/>
                  <a:cs typeface="Calibri"/>
                  <a:sym typeface="Calibri"/>
                </a:endParaRPr>
              </a:p>
            </p:txBody>
          </p:sp>
          <p:sp>
            <p:nvSpPr>
              <p:cNvPr id="97" name="Google Shape;97;p4"/>
              <p:cNvSpPr/>
              <p:nvPr/>
            </p:nvSpPr>
            <p:spPr>
              <a:xfrm>
                <a:off x="57912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dirty="0"/>
              </a:p>
            </p:txBody>
          </p:sp>
        </p:grpSp>
        <p:grpSp>
          <p:nvGrpSpPr>
            <p:cNvPr id="98" name="Google Shape;98;p4"/>
            <p:cNvGrpSpPr/>
            <p:nvPr/>
          </p:nvGrpSpPr>
          <p:grpSpPr>
            <a:xfrm>
              <a:off x="6781800" y="5486400"/>
              <a:ext cx="1219200" cy="533400"/>
              <a:chOff x="6781800" y="5486400"/>
              <a:chExt cx="1219200" cy="533400"/>
            </a:xfrm>
          </p:grpSpPr>
          <p:sp>
            <p:nvSpPr>
              <p:cNvPr id="99" name="Google Shape;99;p4"/>
              <p:cNvSpPr/>
              <p:nvPr/>
            </p:nvSpPr>
            <p:spPr>
              <a:xfrm>
                <a:off x="67818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t</a:t>
                </a:r>
                <a:endParaRPr/>
              </a:p>
            </p:txBody>
          </p:sp>
          <p:sp>
            <p:nvSpPr>
              <p:cNvPr id="100" name="Google Shape;100;p4"/>
              <p:cNvSpPr/>
              <p:nvPr/>
            </p:nvSpPr>
            <p:spPr>
              <a:xfrm>
                <a:off x="74676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g</a:t>
                </a:r>
                <a:endParaRPr/>
              </a:p>
            </p:txBody>
          </p:sp>
        </p:grpSp>
      </p:grpSp>
      <p:cxnSp>
        <p:nvCxnSpPr>
          <p:cNvPr id="101" name="Google Shape;101;p4"/>
          <p:cNvCxnSpPr>
            <a:stCxn id="77" idx="4"/>
            <a:endCxn id="85" idx="0"/>
          </p:cNvCxnSpPr>
          <p:nvPr/>
        </p:nvCxnSpPr>
        <p:spPr>
          <a:xfrm>
            <a:off x="3268980" y="1349832"/>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102" name="Google Shape;102;p4"/>
          <p:cNvCxnSpPr>
            <a:stCxn id="78" idx="4"/>
            <a:endCxn id="85" idx="0"/>
          </p:cNvCxnSpPr>
          <p:nvPr/>
        </p:nvCxnSpPr>
        <p:spPr>
          <a:xfrm>
            <a:off x="4137660" y="1349832"/>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103" name="Google Shape;103;p4"/>
          <p:cNvCxnSpPr>
            <a:stCxn id="79" idx="4"/>
            <a:endCxn id="85" idx="0"/>
          </p:cNvCxnSpPr>
          <p:nvPr/>
        </p:nvCxnSpPr>
        <p:spPr>
          <a:xfrm flipH="1">
            <a:off x="4571940" y="1349832"/>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104" name="Google Shape;104;p4"/>
          <p:cNvCxnSpPr>
            <a:stCxn id="80" idx="4"/>
            <a:endCxn id="85" idx="0"/>
          </p:cNvCxnSpPr>
          <p:nvPr/>
        </p:nvCxnSpPr>
        <p:spPr>
          <a:xfrm flipH="1">
            <a:off x="4572120" y="1349832"/>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105" name="Google Shape;105;p4"/>
          <p:cNvCxnSpPr>
            <a:stCxn id="76" idx="4"/>
            <a:endCxn id="84" idx="0"/>
          </p:cNvCxnSpPr>
          <p:nvPr/>
        </p:nvCxnSpPr>
        <p:spPr>
          <a:xfrm>
            <a:off x="2400300" y="1349832"/>
            <a:ext cx="1276500" cy="990600"/>
          </a:xfrm>
          <a:prstGeom prst="straightConnector1">
            <a:avLst/>
          </a:prstGeom>
          <a:noFill/>
          <a:ln w="9525" cap="flat" cmpd="sng">
            <a:solidFill>
              <a:srgbClr val="000000"/>
            </a:solidFill>
            <a:prstDash val="solid"/>
            <a:round/>
            <a:headEnd type="none" w="sm" len="sm"/>
            <a:tailEnd type="none" w="sm" len="sm"/>
          </a:ln>
        </p:spPr>
      </p:cxnSp>
      <p:cxnSp>
        <p:nvCxnSpPr>
          <p:cNvPr id="106" name="Google Shape;106;p4"/>
          <p:cNvCxnSpPr>
            <a:stCxn id="90" idx="0"/>
            <a:endCxn id="83" idx="4"/>
          </p:cNvCxnSpPr>
          <p:nvPr/>
        </p:nvCxnSpPr>
        <p:spPr>
          <a:xfrm rot="10800000" flipH="1">
            <a:off x="1447800" y="2873832"/>
            <a:ext cx="1333500" cy="1295400"/>
          </a:xfrm>
          <a:prstGeom prst="straightConnector1">
            <a:avLst/>
          </a:prstGeom>
          <a:noFill/>
          <a:ln w="9525" cap="flat" cmpd="sng">
            <a:solidFill>
              <a:srgbClr val="000000"/>
            </a:solidFill>
            <a:prstDash val="solid"/>
            <a:round/>
            <a:headEnd type="none" w="sm" len="sm"/>
            <a:tailEnd type="none" w="sm" len="sm"/>
          </a:ln>
        </p:spPr>
      </p:cxnSp>
      <p:cxnSp>
        <p:nvCxnSpPr>
          <p:cNvPr id="107" name="Google Shape;107;p4"/>
          <p:cNvCxnSpPr>
            <a:stCxn id="92" idx="0"/>
            <a:endCxn id="84" idx="4"/>
          </p:cNvCxnSpPr>
          <p:nvPr/>
        </p:nvCxnSpPr>
        <p:spPr>
          <a:xfrm rot="10800000" flipH="1">
            <a:off x="2819400" y="2873832"/>
            <a:ext cx="857400" cy="1295400"/>
          </a:xfrm>
          <a:prstGeom prst="straightConnector1">
            <a:avLst/>
          </a:prstGeom>
          <a:noFill/>
          <a:ln w="9525" cap="flat" cmpd="sng">
            <a:solidFill>
              <a:srgbClr val="000000"/>
            </a:solidFill>
            <a:prstDash val="solid"/>
            <a:round/>
            <a:headEnd type="none" w="sm" len="sm"/>
            <a:tailEnd type="none" w="sm" len="sm"/>
          </a:ln>
        </p:spPr>
      </p:cxnSp>
      <p:cxnSp>
        <p:nvCxnSpPr>
          <p:cNvPr id="108" name="Google Shape;108;p4"/>
          <p:cNvCxnSpPr>
            <a:stCxn id="93" idx="0"/>
            <a:endCxn id="85" idx="4"/>
          </p:cNvCxnSpPr>
          <p:nvPr/>
        </p:nvCxnSpPr>
        <p:spPr>
          <a:xfrm rot="10800000" flipH="1">
            <a:off x="3505200" y="2873832"/>
            <a:ext cx="1066800" cy="1295400"/>
          </a:xfrm>
          <a:prstGeom prst="straightConnector1">
            <a:avLst/>
          </a:prstGeom>
          <a:noFill/>
          <a:ln w="9525" cap="flat" cmpd="sng">
            <a:solidFill>
              <a:srgbClr val="000000"/>
            </a:solidFill>
            <a:prstDash val="solid"/>
            <a:round/>
            <a:headEnd type="none" w="sm" len="sm"/>
            <a:tailEnd type="none" w="sm" len="sm"/>
          </a:ln>
        </p:spPr>
      </p:cxnSp>
      <p:cxnSp>
        <p:nvCxnSpPr>
          <p:cNvPr id="109" name="Google Shape;109;p4"/>
          <p:cNvCxnSpPr>
            <a:stCxn id="91" idx="0"/>
            <a:endCxn id="86" idx="4"/>
          </p:cNvCxnSpPr>
          <p:nvPr/>
        </p:nvCxnSpPr>
        <p:spPr>
          <a:xfrm rot="10800000" flipH="1">
            <a:off x="2133600" y="2873832"/>
            <a:ext cx="3333900" cy="1295400"/>
          </a:xfrm>
          <a:prstGeom prst="straightConnector1">
            <a:avLst/>
          </a:prstGeom>
          <a:noFill/>
          <a:ln w="9525" cap="flat" cmpd="sng">
            <a:solidFill>
              <a:srgbClr val="000000"/>
            </a:solidFill>
            <a:prstDash val="solid"/>
            <a:round/>
            <a:headEnd type="none" w="sm" len="sm"/>
            <a:tailEnd type="none" w="sm" len="sm"/>
          </a:ln>
        </p:spPr>
      </p:cxnSp>
      <p:cxnSp>
        <p:nvCxnSpPr>
          <p:cNvPr id="110" name="Google Shape;110;p4"/>
          <p:cNvCxnSpPr>
            <a:stCxn id="94" idx="0"/>
            <a:endCxn id="87" idx="4"/>
          </p:cNvCxnSpPr>
          <p:nvPr/>
        </p:nvCxnSpPr>
        <p:spPr>
          <a:xfrm rot="10800000" flipH="1">
            <a:off x="4191000" y="2873832"/>
            <a:ext cx="2171700" cy="1295400"/>
          </a:xfrm>
          <a:prstGeom prst="straightConnector1">
            <a:avLst/>
          </a:prstGeom>
          <a:noFill/>
          <a:ln w="9525" cap="flat" cmpd="sng">
            <a:solidFill>
              <a:srgbClr val="000000"/>
            </a:solidFill>
            <a:prstDash val="solid"/>
            <a:round/>
            <a:headEnd type="none" w="sm" len="sm"/>
            <a:tailEnd type="none" w="sm" len="sm"/>
          </a:ln>
        </p:spPr>
      </p:cxnSp>
      <p:cxnSp>
        <p:nvCxnSpPr>
          <p:cNvPr id="111" name="Google Shape;111;p4"/>
          <p:cNvCxnSpPr>
            <a:stCxn id="97" idx="0"/>
            <a:endCxn id="83" idx="4"/>
          </p:cNvCxnSpPr>
          <p:nvPr/>
        </p:nvCxnSpPr>
        <p:spPr>
          <a:xfrm rot="10800000">
            <a:off x="2781300" y="2873832"/>
            <a:ext cx="3162300" cy="1295400"/>
          </a:xfrm>
          <a:prstGeom prst="straightConnector1">
            <a:avLst/>
          </a:prstGeom>
          <a:noFill/>
          <a:ln w="9525" cap="flat" cmpd="sng">
            <a:solidFill>
              <a:srgbClr val="000000"/>
            </a:solidFill>
            <a:prstDash val="solid"/>
            <a:round/>
            <a:headEnd type="none" w="sm" len="sm"/>
            <a:tailEnd type="none" w="sm" len="sm"/>
          </a:ln>
        </p:spPr>
      </p:cxnSp>
      <p:cxnSp>
        <p:nvCxnSpPr>
          <p:cNvPr id="112" name="Google Shape;112;p4"/>
          <p:cNvCxnSpPr>
            <a:stCxn id="100" idx="1"/>
            <a:endCxn id="83" idx="4"/>
          </p:cNvCxnSpPr>
          <p:nvPr/>
        </p:nvCxnSpPr>
        <p:spPr>
          <a:xfrm rot="10800000">
            <a:off x="2781415" y="2873947"/>
            <a:ext cx="4726200" cy="1373400"/>
          </a:xfrm>
          <a:prstGeom prst="straightConnector1">
            <a:avLst/>
          </a:prstGeom>
          <a:noFill/>
          <a:ln w="9525" cap="flat" cmpd="sng">
            <a:solidFill>
              <a:srgbClr val="000000"/>
            </a:solidFill>
            <a:prstDash val="solid"/>
            <a:round/>
            <a:headEnd type="none" w="sm" len="sm"/>
            <a:tailEnd type="none" w="sm" len="sm"/>
          </a:ln>
        </p:spPr>
      </p:cxnSp>
      <p:cxnSp>
        <p:nvCxnSpPr>
          <p:cNvPr id="113" name="Google Shape;113;p4"/>
          <p:cNvCxnSpPr>
            <a:stCxn id="97" idx="0"/>
            <a:endCxn id="84" idx="4"/>
          </p:cNvCxnSpPr>
          <p:nvPr/>
        </p:nvCxnSpPr>
        <p:spPr>
          <a:xfrm rot="10800000">
            <a:off x="3676800" y="2873832"/>
            <a:ext cx="2266800" cy="1295400"/>
          </a:xfrm>
          <a:prstGeom prst="straightConnector1">
            <a:avLst/>
          </a:prstGeom>
          <a:noFill/>
          <a:ln w="9525" cap="flat" cmpd="sng">
            <a:solidFill>
              <a:srgbClr val="000000"/>
            </a:solidFill>
            <a:prstDash val="solid"/>
            <a:round/>
            <a:headEnd type="none" w="sm" len="sm"/>
            <a:tailEnd type="none" w="sm" len="sm"/>
          </a:ln>
        </p:spPr>
      </p:cxnSp>
      <p:cxnSp>
        <p:nvCxnSpPr>
          <p:cNvPr id="114" name="Google Shape;114;p4"/>
          <p:cNvCxnSpPr>
            <a:stCxn id="100" idx="1"/>
            <a:endCxn id="84" idx="4"/>
          </p:cNvCxnSpPr>
          <p:nvPr/>
        </p:nvCxnSpPr>
        <p:spPr>
          <a:xfrm rot="10800000">
            <a:off x="3676615" y="2873947"/>
            <a:ext cx="3831000" cy="1373400"/>
          </a:xfrm>
          <a:prstGeom prst="straightConnector1">
            <a:avLst/>
          </a:prstGeom>
          <a:noFill/>
          <a:ln w="9525" cap="flat" cmpd="sng">
            <a:solidFill>
              <a:srgbClr val="000000"/>
            </a:solidFill>
            <a:prstDash val="solid"/>
            <a:round/>
            <a:headEnd type="none" w="sm" len="sm"/>
            <a:tailEnd type="none" w="sm" len="sm"/>
          </a:ln>
        </p:spPr>
      </p:cxnSp>
      <p:cxnSp>
        <p:nvCxnSpPr>
          <p:cNvPr id="115" name="Google Shape;115;p4"/>
          <p:cNvCxnSpPr>
            <a:stCxn id="96" idx="0"/>
            <a:endCxn id="85" idx="4"/>
          </p:cNvCxnSpPr>
          <p:nvPr/>
        </p:nvCxnSpPr>
        <p:spPr>
          <a:xfrm rot="10800000">
            <a:off x="4572000" y="2873832"/>
            <a:ext cx="685800" cy="1295400"/>
          </a:xfrm>
          <a:prstGeom prst="straightConnector1">
            <a:avLst/>
          </a:prstGeom>
          <a:noFill/>
          <a:ln w="9525" cap="flat" cmpd="sng">
            <a:solidFill>
              <a:srgbClr val="000000"/>
            </a:solidFill>
            <a:prstDash val="solid"/>
            <a:round/>
            <a:headEnd type="none" w="sm" len="sm"/>
            <a:tailEnd type="none" w="sm" len="sm"/>
          </a:ln>
        </p:spPr>
      </p:cxnSp>
      <p:cxnSp>
        <p:nvCxnSpPr>
          <p:cNvPr id="116" name="Google Shape;116;p4"/>
          <p:cNvCxnSpPr>
            <a:stCxn id="99" idx="0"/>
            <a:endCxn id="85" idx="4"/>
          </p:cNvCxnSpPr>
          <p:nvPr/>
        </p:nvCxnSpPr>
        <p:spPr>
          <a:xfrm rot="10800000">
            <a:off x="4572000" y="2873832"/>
            <a:ext cx="2438400" cy="1295400"/>
          </a:xfrm>
          <a:prstGeom prst="straightConnector1">
            <a:avLst/>
          </a:prstGeom>
          <a:noFill/>
          <a:ln w="9525" cap="flat" cmpd="sng">
            <a:solidFill>
              <a:srgbClr val="000000"/>
            </a:solidFill>
            <a:prstDash val="solid"/>
            <a:round/>
            <a:headEnd type="none" w="sm" len="sm"/>
            <a:tailEnd type="none" w="sm" len="sm"/>
          </a:ln>
        </p:spPr>
      </p:cxnSp>
      <p:cxnSp>
        <p:nvCxnSpPr>
          <p:cNvPr id="117" name="Google Shape;117;p4"/>
          <p:cNvCxnSpPr>
            <a:stCxn id="96" idx="0"/>
            <a:endCxn id="86" idx="4"/>
          </p:cNvCxnSpPr>
          <p:nvPr/>
        </p:nvCxnSpPr>
        <p:spPr>
          <a:xfrm rot="10800000" flipH="1">
            <a:off x="5257800" y="2873832"/>
            <a:ext cx="209700" cy="1295400"/>
          </a:xfrm>
          <a:prstGeom prst="straightConnector1">
            <a:avLst/>
          </a:prstGeom>
          <a:noFill/>
          <a:ln w="9525" cap="flat" cmpd="sng">
            <a:solidFill>
              <a:srgbClr val="000000"/>
            </a:solidFill>
            <a:prstDash val="solid"/>
            <a:round/>
            <a:headEnd type="none" w="sm" len="sm"/>
            <a:tailEnd type="none" w="sm" len="sm"/>
          </a:ln>
        </p:spPr>
      </p:cxnSp>
      <p:cxnSp>
        <p:nvCxnSpPr>
          <p:cNvPr id="118" name="Google Shape;118;p4"/>
          <p:cNvCxnSpPr>
            <a:stCxn id="99" idx="0"/>
            <a:endCxn id="86" idx="4"/>
          </p:cNvCxnSpPr>
          <p:nvPr/>
        </p:nvCxnSpPr>
        <p:spPr>
          <a:xfrm rot="10800000">
            <a:off x="5467500" y="2873832"/>
            <a:ext cx="1542900" cy="1295400"/>
          </a:xfrm>
          <a:prstGeom prst="straightConnector1">
            <a:avLst/>
          </a:prstGeom>
          <a:noFill/>
          <a:ln w="9525" cap="flat" cmpd="sng">
            <a:solidFill>
              <a:srgbClr val="000000"/>
            </a:solidFill>
            <a:prstDash val="solid"/>
            <a:round/>
            <a:headEnd type="none" w="sm" len="sm"/>
            <a:tailEnd type="none" w="sm" len="sm"/>
          </a:ln>
        </p:spPr>
      </p:cxnSp>
      <p:cxnSp>
        <p:nvCxnSpPr>
          <p:cNvPr id="119" name="Google Shape;119;p4"/>
          <p:cNvCxnSpPr>
            <a:stCxn id="96" idx="0"/>
            <a:endCxn id="87" idx="4"/>
          </p:cNvCxnSpPr>
          <p:nvPr/>
        </p:nvCxnSpPr>
        <p:spPr>
          <a:xfrm rot="10800000" flipH="1">
            <a:off x="5257800" y="2873832"/>
            <a:ext cx="1104900" cy="1295400"/>
          </a:xfrm>
          <a:prstGeom prst="straightConnector1">
            <a:avLst/>
          </a:prstGeom>
          <a:noFill/>
          <a:ln w="9525" cap="flat" cmpd="sng">
            <a:solidFill>
              <a:srgbClr val="000000"/>
            </a:solidFill>
            <a:prstDash val="solid"/>
            <a:round/>
            <a:headEnd type="none" w="sm" len="sm"/>
            <a:tailEnd type="none" w="sm" len="sm"/>
          </a:ln>
        </p:spPr>
      </p:cxnSp>
      <p:cxnSp>
        <p:nvCxnSpPr>
          <p:cNvPr id="120" name="Google Shape;120;p4"/>
          <p:cNvCxnSpPr>
            <a:stCxn id="99" idx="0"/>
            <a:endCxn id="87" idx="4"/>
          </p:cNvCxnSpPr>
          <p:nvPr/>
        </p:nvCxnSpPr>
        <p:spPr>
          <a:xfrm rot="10800000">
            <a:off x="6362700" y="2873832"/>
            <a:ext cx="647700" cy="1295400"/>
          </a:xfrm>
          <a:prstGeom prst="straightConnector1">
            <a:avLst/>
          </a:prstGeom>
          <a:noFill/>
          <a:ln w="9525" cap="flat" cmpd="sng">
            <a:solidFill>
              <a:srgbClr val="000000"/>
            </a:solidFill>
            <a:prstDash val="solid"/>
            <a:round/>
            <a:headEnd type="none" w="sm" len="sm"/>
            <a:tailEnd type="none" w="sm" len="sm"/>
          </a:ln>
        </p:spPr>
      </p:cxnSp>
      <p:cxnSp>
        <p:nvCxnSpPr>
          <p:cNvPr id="121" name="Google Shape;121;p4"/>
          <p:cNvCxnSpPr>
            <a:stCxn id="78" idx="4"/>
            <a:endCxn id="84" idx="0"/>
          </p:cNvCxnSpPr>
          <p:nvPr/>
        </p:nvCxnSpPr>
        <p:spPr>
          <a:xfrm flipH="1">
            <a:off x="3676560" y="1349832"/>
            <a:ext cx="461100" cy="990600"/>
          </a:xfrm>
          <a:prstGeom prst="straightConnector1">
            <a:avLst/>
          </a:prstGeom>
          <a:noFill/>
          <a:ln w="9525" cap="flat" cmpd="sng">
            <a:solidFill>
              <a:srgbClr val="000000"/>
            </a:solidFill>
            <a:prstDash val="solid"/>
            <a:round/>
            <a:headEnd type="none" w="sm" len="sm"/>
            <a:tailEnd type="none" w="sm" len="sm"/>
          </a:ln>
        </p:spPr>
      </p:cxnSp>
      <p:cxnSp>
        <p:nvCxnSpPr>
          <p:cNvPr id="122" name="Google Shape;122;p4"/>
          <p:cNvCxnSpPr>
            <a:stCxn id="78" idx="4"/>
            <a:endCxn id="86" idx="0"/>
          </p:cNvCxnSpPr>
          <p:nvPr/>
        </p:nvCxnSpPr>
        <p:spPr>
          <a:xfrm>
            <a:off x="4137660" y="1349832"/>
            <a:ext cx="1329600" cy="990600"/>
          </a:xfrm>
          <a:prstGeom prst="straightConnector1">
            <a:avLst/>
          </a:prstGeom>
          <a:noFill/>
          <a:ln w="9525" cap="flat" cmpd="sng">
            <a:solidFill>
              <a:srgbClr val="000000"/>
            </a:solidFill>
            <a:prstDash val="solid"/>
            <a:round/>
            <a:headEnd type="none" w="sm" len="sm"/>
            <a:tailEnd type="none" w="sm" len="sm"/>
          </a:ln>
        </p:spPr>
      </p:cxnSp>
      <p:cxnSp>
        <p:nvCxnSpPr>
          <p:cNvPr id="123" name="Google Shape;123;p4"/>
          <p:cNvCxnSpPr>
            <a:stCxn id="81" idx="4"/>
            <a:endCxn id="86" idx="0"/>
          </p:cNvCxnSpPr>
          <p:nvPr/>
        </p:nvCxnSpPr>
        <p:spPr>
          <a:xfrm flipH="1">
            <a:off x="5467500" y="1349832"/>
            <a:ext cx="1276200" cy="990600"/>
          </a:xfrm>
          <a:prstGeom prst="straightConnector1">
            <a:avLst/>
          </a:prstGeom>
          <a:noFill/>
          <a:ln w="9525" cap="flat" cmpd="sng">
            <a:solidFill>
              <a:srgbClr val="000000"/>
            </a:solidFill>
            <a:prstDash val="solid"/>
            <a:round/>
            <a:headEnd type="none" w="sm" len="sm"/>
            <a:tailEnd type="none" w="sm" len="sm"/>
          </a:ln>
        </p:spPr>
      </p:cxnSp>
      <p:cxnSp>
        <p:nvCxnSpPr>
          <p:cNvPr id="124" name="Google Shape;124;p4"/>
          <p:cNvCxnSpPr>
            <a:stCxn id="79" idx="4"/>
            <a:endCxn id="84" idx="0"/>
          </p:cNvCxnSpPr>
          <p:nvPr/>
        </p:nvCxnSpPr>
        <p:spPr>
          <a:xfrm flipH="1">
            <a:off x="3676740" y="1349832"/>
            <a:ext cx="1329600" cy="990600"/>
          </a:xfrm>
          <a:prstGeom prst="straightConnector1">
            <a:avLst/>
          </a:prstGeom>
          <a:noFill/>
          <a:ln w="9525" cap="flat" cmpd="sng">
            <a:solidFill>
              <a:srgbClr val="000000"/>
            </a:solidFill>
            <a:prstDash val="solid"/>
            <a:round/>
            <a:headEnd type="none" w="sm" len="sm"/>
            <a:tailEnd type="none" w="sm" len="sm"/>
          </a:ln>
        </p:spPr>
      </p:cxnSp>
      <p:cxnSp>
        <p:nvCxnSpPr>
          <p:cNvPr id="125" name="Google Shape;125;p4"/>
          <p:cNvCxnSpPr>
            <a:stCxn id="79" idx="4"/>
            <a:endCxn id="86" idx="0"/>
          </p:cNvCxnSpPr>
          <p:nvPr/>
        </p:nvCxnSpPr>
        <p:spPr>
          <a:xfrm>
            <a:off x="5006340" y="1349832"/>
            <a:ext cx="461100" cy="990600"/>
          </a:xfrm>
          <a:prstGeom prst="straightConnector1">
            <a:avLst/>
          </a:prstGeom>
          <a:noFill/>
          <a:ln w="9525" cap="flat" cmpd="sng">
            <a:solidFill>
              <a:srgbClr val="000000"/>
            </a:solidFill>
            <a:prstDash val="solid"/>
            <a:round/>
            <a:headEnd type="none" w="sm" len="sm"/>
            <a:tailEnd type="none" w="sm" len="sm"/>
          </a:ln>
        </p:spPr>
      </p:cxnSp>
      <p:cxnSp>
        <p:nvCxnSpPr>
          <p:cNvPr id="126" name="Google Shape;126;p4"/>
          <p:cNvCxnSpPr>
            <a:stCxn id="80" idx="4"/>
            <a:endCxn id="84" idx="0"/>
          </p:cNvCxnSpPr>
          <p:nvPr/>
        </p:nvCxnSpPr>
        <p:spPr>
          <a:xfrm flipH="1">
            <a:off x="3676620" y="1349832"/>
            <a:ext cx="2198400" cy="990600"/>
          </a:xfrm>
          <a:prstGeom prst="straightConnector1">
            <a:avLst/>
          </a:prstGeom>
          <a:noFill/>
          <a:ln w="9525" cap="flat" cmpd="sng">
            <a:solidFill>
              <a:srgbClr val="000000"/>
            </a:solidFill>
            <a:prstDash val="solid"/>
            <a:round/>
            <a:headEnd type="none" w="sm" len="sm"/>
            <a:tailEnd type="none" w="sm" len="sm"/>
          </a:ln>
        </p:spPr>
      </p:cxnSp>
      <p:cxnSp>
        <p:nvCxnSpPr>
          <p:cNvPr id="127" name="Google Shape;127;p4"/>
          <p:cNvCxnSpPr>
            <a:stCxn id="80" idx="4"/>
            <a:endCxn id="85" idx="0"/>
          </p:cNvCxnSpPr>
          <p:nvPr/>
        </p:nvCxnSpPr>
        <p:spPr>
          <a:xfrm flipH="1">
            <a:off x="4572120" y="1349832"/>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128" name="Google Shape;128;p4"/>
          <p:cNvCxnSpPr>
            <a:stCxn id="80" idx="4"/>
            <a:endCxn id="86" idx="0"/>
          </p:cNvCxnSpPr>
          <p:nvPr/>
        </p:nvCxnSpPr>
        <p:spPr>
          <a:xfrm flipH="1">
            <a:off x="5467320" y="1349832"/>
            <a:ext cx="407700" cy="990600"/>
          </a:xfrm>
          <a:prstGeom prst="straightConnector1">
            <a:avLst/>
          </a:prstGeom>
          <a:noFill/>
          <a:ln w="9525" cap="flat" cmpd="sng">
            <a:solidFill>
              <a:srgbClr val="000000"/>
            </a:solidFill>
            <a:prstDash val="solid"/>
            <a:round/>
            <a:headEnd type="none" w="sm" len="sm"/>
            <a:tailEnd type="none" w="sm" len="sm"/>
          </a:ln>
        </p:spPr>
      </p:cxnSp>
      <p:sp>
        <p:nvSpPr>
          <p:cNvPr id="129" name="Google Shape;129;p4"/>
          <p:cNvSpPr txBox="1"/>
          <p:nvPr/>
        </p:nvSpPr>
        <p:spPr>
          <a:xfrm>
            <a:off x="142033" y="929246"/>
            <a:ext cx="1039067"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SEMANTICS</a:t>
            </a:r>
            <a:endParaRPr/>
          </a:p>
        </p:txBody>
      </p:sp>
      <p:sp>
        <p:nvSpPr>
          <p:cNvPr id="130" name="Google Shape;130;p4"/>
          <p:cNvSpPr txBox="1"/>
          <p:nvPr/>
        </p:nvSpPr>
        <p:spPr>
          <a:xfrm>
            <a:off x="200224" y="2464129"/>
            <a:ext cx="75373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WORDS</a:t>
            </a:r>
            <a:endParaRPr/>
          </a:p>
        </p:txBody>
      </p:sp>
      <p:sp>
        <p:nvSpPr>
          <p:cNvPr id="131" name="Google Shape;131;p4"/>
          <p:cNvSpPr txBox="1"/>
          <p:nvPr/>
        </p:nvSpPr>
        <p:spPr>
          <a:xfrm>
            <a:off x="59159" y="4323554"/>
            <a:ext cx="103586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PHONEMES</a:t>
            </a:r>
            <a:endParaRPr/>
          </a:p>
        </p:txBody>
      </p:sp>
      <p:pic>
        <p:nvPicPr>
          <p:cNvPr id="132" name="Google Shape;132;p4" descr="C:\My Documents\My Pictures\PNT-cat.jpg"/>
          <p:cNvPicPr preferRelativeResize="0"/>
          <p:nvPr/>
        </p:nvPicPr>
        <p:blipFill rotWithShape="1">
          <a:blip r:embed="rId5">
            <a:alphaModFix/>
          </a:blip>
          <a:srcRect l="-1083" t="4333" b="10667"/>
          <a:stretch/>
        </p:blipFill>
        <p:spPr>
          <a:xfrm>
            <a:off x="7739886" y="610438"/>
            <a:ext cx="1039067" cy="833418"/>
          </a:xfrm>
          <a:prstGeom prst="rect">
            <a:avLst/>
          </a:prstGeom>
          <a:noFill/>
          <a:ln>
            <a:noFill/>
          </a:ln>
        </p:spPr>
      </p:pic>
      <p:sp>
        <p:nvSpPr>
          <p:cNvPr id="133" name="Google Shape;133;p4"/>
          <p:cNvSpPr txBox="1"/>
          <p:nvPr/>
        </p:nvSpPr>
        <p:spPr>
          <a:xfrm>
            <a:off x="7424289" y="1443856"/>
            <a:ext cx="165984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chemeClr val="dk2"/>
                </a:solidFill>
                <a:latin typeface="Calibri"/>
                <a:ea typeface="Calibri"/>
                <a:cs typeface="Calibri"/>
                <a:sym typeface="Calibri"/>
              </a:rPr>
              <a:t>“Name this picture”</a:t>
            </a:r>
            <a:endParaRPr/>
          </a:p>
        </p:txBody>
      </p:sp>
      <p:sp>
        <p:nvSpPr>
          <p:cNvPr id="134" name="Google Shape;134;p4"/>
          <p:cNvSpPr txBox="1"/>
          <p:nvPr/>
        </p:nvSpPr>
        <p:spPr>
          <a:xfrm>
            <a:off x="2013870" y="241106"/>
            <a:ext cx="5116260"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800" b="1" i="0" u="none" strike="noStrike" cap="none">
                <a:solidFill>
                  <a:schemeClr val="dk2"/>
                </a:solidFill>
                <a:latin typeface="Calibri"/>
                <a:ea typeface="Calibri"/>
                <a:cs typeface="Calibri"/>
                <a:sym typeface="Calibri"/>
              </a:rPr>
              <a:t>A jolt of activation to the semantic features of CAT</a:t>
            </a:r>
            <a:endParaRPr/>
          </a:p>
        </p:txBody>
      </p:sp>
      <p:sp>
        <p:nvSpPr>
          <p:cNvPr id="135" name="Google Shape;135;p4"/>
          <p:cNvSpPr txBox="1"/>
          <p:nvPr/>
        </p:nvSpPr>
        <p:spPr>
          <a:xfrm>
            <a:off x="2329546" y="4819962"/>
            <a:ext cx="7585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ONSETS</a:t>
            </a:r>
            <a:endParaRPr/>
          </a:p>
        </p:txBody>
      </p:sp>
      <p:sp>
        <p:nvSpPr>
          <p:cNvPr id="136" name="Google Shape;136;p4"/>
          <p:cNvSpPr txBox="1"/>
          <p:nvPr/>
        </p:nvSpPr>
        <p:spPr>
          <a:xfrm>
            <a:off x="5148172" y="4819960"/>
            <a:ext cx="8114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VOWELS</a:t>
            </a:r>
            <a:endParaRPr/>
          </a:p>
        </p:txBody>
      </p:sp>
      <p:sp>
        <p:nvSpPr>
          <p:cNvPr id="137" name="Google Shape;137;p4"/>
          <p:cNvSpPr txBox="1"/>
          <p:nvPr/>
        </p:nvSpPr>
        <p:spPr>
          <a:xfrm>
            <a:off x="6938895" y="4819961"/>
            <a:ext cx="69602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CODAS</a:t>
            </a:r>
            <a:endParaRPr/>
          </a:p>
        </p:txBody>
      </p:sp>
      <p:sp>
        <p:nvSpPr>
          <p:cNvPr id="138" name="Google Shape;138;p4"/>
          <p:cNvSpPr txBox="1"/>
          <p:nvPr/>
        </p:nvSpPr>
        <p:spPr>
          <a:xfrm>
            <a:off x="91817" y="83785"/>
            <a:ext cx="1333501" cy="646331"/>
          </a:xfrm>
          <a:prstGeom prst="rect">
            <a:avLst/>
          </a:prstGeom>
          <a:solidFill>
            <a:srgbClr val="DDDDDD"/>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Calibri"/>
                <a:ea typeface="Calibri"/>
                <a:cs typeface="Calibri"/>
                <a:sym typeface="Calibri"/>
              </a:rPr>
              <a:t>Step 1:</a:t>
            </a:r>
            <a:endParaRPr/>
          </a:p>
          <a:p>
            <a:pPr marL="0" marR="0" lvl="0" indent="0" algn="ctr" rtl="0">
              <a:lnSpc>
                <a:spcPct val="100000"/>
              </a:lnSpc>
              <a:spcBef>
                <a:spcPts val="0"/>
              </a:spcBef>
              <a:spcAft>
                <a:spcPts val="0"/>
              </a:spcAft>
              <a:buNone/>
            </a:pPr>
            <a:r>
              <a:rPr lang="en-US" sz="1200" b="0" i="0" u="none" strike="noStrike" cap="none">
                <a:solidFill>
                  <a:srgbClr val="000000"/>
                </a:solidFill>
                <a:latin typeface="Calibri"/>
                <a:ea typeface="Calibri"/>
                <a:cs typeface="Calibri"/>
                <a:sym typeface="Calibri"/>
              </a:rPr>
              <a:t>Lexical-semantic processing</a:t>
            </a:r>
            <a:endParaRPr/>
          </a:p>
        </p:txBody>
      </p:sp>
      <p:pic>
        <p:nvPicPr>
          <p:cNvPr id="5" name="Audio 4">
            <a:hlinkClick r:id="" action="ppaction://media"/>
            <a:extLst>
              <a:ext uri="{FF2B5EF4-FFF2-40B4-BE49-F238E27FC236}">
                <a16:creationId xmlns:a16="http://schemas.microsoft.com/office/drawing/2014/main" id="{A4E94A10-B78C-864F-9BFC-034BD0EA04D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69764"/>
    </mc:Choice>
    <mc:Fallback>
      <p:transition spd="slow" advTm="6976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grpSp>
        <p:nvGrpSpPr>
          <p:cNvPr id="143" name="Google Shape;143;p5"/>
          <p:cNvGrpSpPr/>
          <p:nvPr/>
        </p:nvGrpSpPr>
        <p:grpSpPr>
          <a:xfrm>
            <a:off x="2133600" y="811768"/>
            <a:ext cx="4876800" cy="533400"/>
            <a:chOff x="2133600" y="2286000"/>
            <a:chExt cx="4876800" cy="533400"/>
          </a:xfrm>
        </p:grpSpPr>
        <p:sp>
          <p:nvSpPr>
            <p:cNvPr id="144" name="Google Shape;144;p5"/>
            <p:cNvSpPr/>
            <p:nvPr/>
          </p:nvSpPr>
          <p:spPr>
            <a:xfrm>
              <a:off x="21336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145" name="Google Shape;145;p5"/>
            <p:cNvSpPr/>
            <p:nvPr/>
          </p:nvSpPr>
          <p:spPr>
            <a:xfrm>
              <a:off x="300228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146" name="Google Shape;146;p5"/>
            <p:cNvSpPr/>
            <p:nvPr/>
          </p:nvSpPr>
          <p:spPr>
            <a:xfrm>
              <a:off x="387096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147" name="Google Shape;147;p5"/>
            <p:cNvSpPr/>
            <p:nvPr/>
          </p:nvSpPr>
          <p:spPr>
            <a:xfrm>
              <a:off x="473964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148" name="Google Shape;148;p5"/>
            <p:cNvSpPr/>
            <p:nvPr/>
          </p:nvSpPr>
          <p:spPr>
            <a:xfrm>
              <a:off x="560832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149" name="Google Shape;149;p5"/>
            <p:cNvSpPr/>
            <p:nvPr/>
          </p:nvSpPr>
          <p:spPr>
            <a:xfrm>
              <a:off x="64770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nvGrpSpPr>
          <p:cNvPr id="150" name="Google Shape;150;p5"/>
          <p:cNvGrpSpPr/>
          <p:nvPr/>
        </p:nvGrpSpPr>
        <p:grpSpPr>
          <a:xfrm>
            <a:off x="2514600" y="2335768"/>
            <a:ext cx="4114800" cy="533400"/>
            <a:chOff x="2514600" y="2286000"/>
            <a:chExt cx="4114800" cy="533400"/>
          </a:xfrm>
        </p:grpSpPr>
        <p:sp>
          <p:nvSpPr>
            <p:cNvPr id="151" name="Google Shape;151;p5"/>
            <p:cNvSpPr/>
            <p:nvPr/>
          </p:nvSpPr>
          <p:spPr>
            <a:xfrm>
              <a:off x="25146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LOG</a:t>
              </a:r>
              <a:endParaRPr dirty="0"/>
            </a:p>
          </p:txBody>
        </p:sp>
        <p:sp>
          <p:nvSpPr>
            <p:cNvPr id="152" name="Google Shape;152;p5"/>
            <p:cNvSpPr/>
            <p:nvPr/>
          </p:nvSpPr>
          <p:spPr>
            <a:xfrm>
              <a:off x="3409950" y="2286000"/>
              <a:ext cx="533400" cy="533400"/>
            </a:xfrm>
            <a:prstGeom prst="ellipse">
              <a:avLst/>
            </a:prstGeom>
            <a:solidFill>
              <a:schemeClr val="dk1">
                <a:alpha val="22745"/>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DOG</a:t>
              </a:r>
              <a:endParaRPr sz="1300" dirty="0"/>
            </a:p>
          </p:txBody>
        </p:sp>
        <p:sp>
          <p:nvSpPr>
            <p:cNvPr id="153" name="Google Shape;153;p5"/>
            <p:cNvSpPr/>
            <p:nvPr/>
          </p:nvSpPr>
          <p:spPr>
            <a:xfrm>
              <a:off x="4305300" y="2286000"/>
              <a:ext cx="533400" cy="533400"/>
            </a:xfrm>
            <a:prstGeom prst="ellipse">
              <a:avLst/>
            </a:prstGeom>
            <a:solidFill>
              <a:schemeClr val="dk1">
                <a:alpha val="78823"/>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CAT</a:t>
              </a:r>
              <a:endParaRPr dirty="0"/>
            </a:p>
          </p:txBody>
        </p:sp>
        <p:sp>
          <p:nvSpPr>
            <p:cNvPr id="154" name="Google Shape;154;p5"/>
            <p:cNvSpPr/>
            <p:nvPr/>
          </p:nvSpPr>
          <p:spPr>
            <a:xfrm>
              <a:off x="5200650" y="2286000"/>
              <a:ext cx="533400" cy="533400"/>
            </a:xfrm>
            <a:prstGeom prst="ellipse">
              <a:avLst/>
            </a:prstGeom>
            <a:solidFill>
              <a:schemeClr val="dk1">
                <a:alpha val="23921"/>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RAT</a:t>
              </a:r>
              <a:endParaRPr dirty="0"/>
            </a:p>
          </p:txBody>
        </p:sp>
        <p:sp>
          <p:nvSpPr>
            <p:cNvPr id="155" name="Google Shape;155;p5"/>
            <p:cNvSpPr/>
            <p:nvPr/>
          </p:nvSpPr>
          <p:spPr>
            <a:xfrm>
              <a:off x="60960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MAT</a:t>
              </a:r>
              <a:endParaRPr dirty="0"/>
            </a:p>
          </p:txBody>
        </p:sp>
      </p:grpSp>
      <p:grpSp>
        <p:nvGrpSpPr>
          <p:cNvPr id="156" name="Google Shape;156;p5"/>
          <p:cNvGrpSpPr/>
          <p:nvPr/>
        </p:nvGrpSpPr>
        <p:grpSpPr>
          <a:xfrm>
            <a:off x="1181100" y="4164568"/>
            <a:ext cx="6781800" cy="533400"/>
            <a:chOff x="1219200" y="5486400"/>
            <a:chExt cx="6781800" cy="533400"/>
          </a:xfrm>
        </p:grpSpPr>
        <p:grpSp>
          <p:nvGrpSpPr>
            <p:cNvPr id="157" name="Google Shape;157;p5"/>
            <p:cNvGrpSpPr/>
            <p:nvPr/>
          </p:nvGrpSpPr>
          <p:grpSpPr>
            <a:xfrm>
              <a:off x="1219200" y="5486400"/>
              <a:ext cx="3276600" cy="533400"/>
              <a:chOff x="762000" y="5486400"/>
              <a:chExt cx="3276600" cy="533400"/>
            </a:xfrm>
          </p:grpSpPr>
          <p:sp>
            <p:nvSpPr>
              <p:cNvPr id="158" name="Google Shape;158;p5"/>
              <p:cNvSpPr/>
              <p:nvPr/>
            </p:nvSpPr>
            <p:spPr>
              <a:xfrm>
                <a:off x="7620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l</a:t>
                </a:r>
                <a:endParaRPr/>
              </a:p>
            </p:txBody>
          </p:sp>
          <p:sp>
            <p:nvSpPr>
              <p:cNvPr id="159" name="Google Shape;159;p5"/>
              <p:cNvSpPr/>
              <p:nvPr/>
            </p:nvSpPr>
            <p:spPr>
              <a:xfrm>
                <a:off x="14478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r</a:t>
                </a:r>
                <a:endParaRPr/>
              </a:p>
            </p:txBody>
          </p:sp>
          <p:sp>
            <p:nvSpPr>
              <p:cNvPr id="160" name="Google Shape;160;p5"/>
              <p:cNvSpPr/>
              <p:nvPr/>
            </p:nvSpPr>
            <p:spPr>
              <a:xfrm>
                <a:off x="21336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d</a:t>
                </a:r>
                <a:endParaRPr/>
              </a:p>
            </p:txBody>
          </p:sp>
          <p:sp>
            <p:nvSpPr>
              <p:cNvPr id="161" name="Google Shape;161;p5"/>
              <p:cNvSpPr/>
              <p:nvPr/>
            </p:nvSpPr>
            <p:spPr>
              <a:xfrm>
                <a:off x="28194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k</a:t>
                </a:r>
                <a:endParaRPr/>
              </a:p>
            </p:txBody>
          </p:sp>
          <p:sp>
            <p:nvSpPr>
              <p:cNvPr id="162" name="Google Shape;162;p5"/>
              <p:cNvSpPr/>
              <p:nvPr/>
            </p:nvSpPr>
            <p:spPr>
              <a:xfrm>
                <a:off x="35052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m</a:t>
                </a:r>
                <a:endParaRPr/>
              </a:p>
            </p:txBody>
          </p:sp>
        </p:grpSp>
        <p:grpSp>
          <p:nvGrpSpPr>
            <p:cNvPr id="163" name="Google Shape;163;p5"/>
            <p:cNvGrpSpPr/>
            <p:nvPr/>
          </p:nvGrpSpPr>
          <p:grpSpPr>
            <a:xfrm>
              <a:off x="5029200" y="5486400"/>
              <a:ext cx="1219200" cy="533400"/>
              <a:chOff x="5105400" y="5486400"/>
              <a:chExt cx="1219200" cy="533400"/>
            </a:xfrm>
          </p:grpSpPr>
          <p:sp>
            <p:nvSpPr>
              <p:cNvPr id="164" name="Google Shape;164;p5"/>
              <p:cNvSpPr/>
              <p:nvPr/>
            </p:nvSpPr>
            <p:spPr>
              <a:xfrm>
                <a:off x="51054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æ</a:t>
                </a:r>
                <a:endParaRPr sz="1400" b="0" i="0" u="none" strike="noStrike" cap="none">
                  <a:solidFill>
                    <a:schemeClr val="dk2"/>
                  </a:solidFill>
                  <a:latin typeface="Calibri"/>
                  <a:ea typeface="Calibri"/>
                  <a:cs typeface="Calibri"/>
                  <a:sym typeface="Calibri"/>
                </a:endParaRPr>
              </a:p>
            </p:txBody>
          </p:sp>
          <p:sp>
            <p:nvSpPr>
              <p:cNvPr id="165" name="Google Shape;165;p5"/>
              <p:cNvSpPr/>
              <p:nvPr/>
            </p:nvSpPr>
            <p:spPr>
              <a:xfrm>
                <a:off x="57912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dirty="0">
                    <a:solidFill>
                      <a:schemeClr val="dk2"/>
                    </a:solidFill>
                    <a:latin typeface="Calibri"/>
                    <a:ea typeface="Calibri"/>
                    <a:cs typeface="Calibri"/>
                    <a:sym typeface="Calibri"/>
                  </a:rPr>
                  <a:t>o</a:t>
                </a:r>
                <a:endParaRPr dirty="0"/>
              </a:p>
            </p:txBody>
          </p:sp>
        </p:grpSp>
        <p:grpSp>
          <p:nvGrpSpPr>
            <p:cNvPr id="166" name="Google Shape;166;p5"/>
            <p:cNvGrpSpPr/>
            <p:nvPr/>
          </p:nvGrpSpPr>
          <p:grpSpPr>
            <a:xfrm>
              <a:off x="6781800" y="5486400"/>
              <a:ext cx="1219200" cy="533400"/>
              <a:chOff x="6781800" y="5486400"/>
              <a:chExt cx="1219200" cy="533400"/>
            </a:xfrm>
          </p:grpSpPr>
          <p:sp>
            <p:nvSpPr>
              <p:cNvPr id="167" name="Google Shape;167;p5"/>
              <p:cNvSpPr/>
              <p:nvPr/>
            </p:nvSpPr>
            <p:spPr>
              <a:xfrm>
                <a:off x="67818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t</a:t>
                </a:r>
                <a:endParaRPr/>
              </a:p>
            </p:txBody>
          </p:sp>
          <p:sp>
            <p:nvSpPr>
              <p:cNvPr id="168" name="Google Shape;168;p5"/>
              <p:cNvSpPr/>
              <p:nvPr/>
            </p:nvSpPr>
            <p:spPr>
              <a:xfrm>
                <a:off x="74676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g</a:t>
                </a:r>
                <a:endParaRPr/>
              </a:p>
            </p:txBody>
          </p:sp>
        </p:grpSp>
      </p:grpSp>
      <p:cxnSp>
        <p:nvCxnSpPr>
          <p:cNvPr id="169" name="Google Shape;169;p5"/>
          <p:cNvCxnSpPr>
            <a:stCxn id="145" idx="4"/>
            <a:endCxn id="153" idx="0"/>
          </p:cNvCxnSpPr>
          <p:nvPr/>
        </p:nvCxnSpPr>
        <p:spPr>
          <a:xfrm>
            <a:off x="3268980" y="1345168"/>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170" name="Google Shape;170;p5"/>
          <p:cNvCxnSpPr>
            <a:stCxn id="146" idx="4"/>
            <a:endCxn id="153" idx="0"/>
          </p:cNvCxnSpPr>
          <p:nvPr/>
        </p:nvCxnSpPr>
        <p:spPr>
          <a:xfrm>
            <a:off x="4137660" y="1345168"/>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171" name="Google Shape;171;p5"/>
          <p:cNvCxnSpPr>
            <a:stCxn id="147" idx="4"/>
            <a:endCxn id="153" idx="0"/>
          </p:cNvCxnSpPr>
          <p:nvPr/>
        </p:nvCxnSpPr>
        <p:spPr>
          <a:xfrm flipH="1">
            <a:off x="4571940" y="1345168"/>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172" name="Google Shape;172;p5"/>
          <p:cNvCxnSpPr>
            <a:stCxn id="148" idx="4"/>
            <a:endCxn id="153" idx="0"/>
          </p:cNvCxnSpPr>
          <p:nvPr/>
        </p:nvCxnSpPr>
        <p:spPr>
          <a:xfrm flipH="1">
            <a:off x="4572120" y="1345168"/>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173" name="Google Shape;173;p5"/>
          <p:cNvCxnSpPr>
            <a:stCxn id="144" idx="4"/>
            <a:endCxn id="152" idx="0"/>
          </p:cNvCxnSpPr>
          <p:nvPr/>
        </p:nvCxnSpPr>
        <p:spPr>
          <a:xfrm>
            <a:off x="2400300" y="1345168"/>
            <a:ext cx="1276500" cy="990600"/>
          </a:xfrm>
          <a:prstGeom prst="straightConnector1">
            <a:avLst/>
          </a:prstGeom>
          <a:noFill/>
          <a:ln w="9525" cap="flat" cmpd="sng">
            <a:solidFill>
              <a:srgbClr val="000000"/>
            </a:solidFill>
            <a:prstDash val="solid"/>
            <a:round/>
            <a:headEnd type="none" w="sm" len="sm"/>
            <a:tailEnd type="none" w="sm" len="sm"/>
          </a:ln>
        </p:spPr>
      </p:cxnSp>
      <p:cxnSp>
        <p:nvCxnSpPr>
          <p:cNvPr id="174" name="Google Shape;174;p5"/>
          <p:cNvCxnSpPr>
            <a:stCxn id="158" idx="0"/>
            <a:endCxn id="151" idx="4"/>
          </p:cNvCxnSpPr>
          <p:nvPr/>
        </p:nvCxnSpPr>
        <p:spPr>
          <a:xfrm rot="10800000" flipH="1">
            <a:off x="1447800" y="2869168"/>
            <a:ext cx="1333500" cy="1295400"/>
          </a:xfrm>
          <a:prstGeom prst="straightConnector1">
            <a:avLst/>
          </a:prstGeom>
          <a:noFill/>
          <a:ln w="9525" cap="flat" cmpd="sng">
            <a:solidFill>
              <a:srgbClr val="000000"/>
            </a:solidFill>
            <a:prstDash val="solid"/>
            <a:round/>
            <a:headEnd type="none" w="sm" len="sm"/>
            <a:tailEnd type="none" w="sm" len="sm"/>
          </a:ln>
        </p:spPr>
      </p:cxnSp>
      <p:cxnSp>
        <p:nvCxnSpPr>
          <p:cNvPr id="175" name="Google Shape;175;p5"/>
          <p:cNvCxnSpPr>
            <a:stCxn id="160" idx="0"/>
            <a:endCxn id="152" idx="4"/>
          </p:cNvCxnSpPr>
          <p:nvPr/>
        </p:nvCxnSpPr>
        <p:spPr>
          <a:xfrm rot="10800000" flipH="1">
            <a:off x="2819400" y="2869168"/>
            <a:ext cx="857400" cy="1295400"/>
          </a:xfrm>
          <a:prstGeom prst="straightConnector1">
            <a:avLst/>
          </a:prstGeom>
          <a:noFill/>
          <a:ln w="9525" cap="flat" cmpd="sng">
            <a:solidFill>
              <a:srgbClr val="000000"/>
            </a:solidFill>
            <a:prstDash val="solid"/>
            <a:round/>
            <a:headEnd type="none" w="sm" len="sm"/>
            <a:tailEnd type="none" w="sm" len="sm"/>
          </a:ln>
        </p:spPr>
      </p:cxnSp>
      <p:cxnSp>
        <p:nvCxnSpPr>
          <p:cNvPr id="176" name="Google Shape;176;p5"/>
          <p:cNvCxnSpPr>
            <a:stCxn id="161" idx="0"/>
            <a:endCxn id="153" idx="4"/>
          </p:cNvCxnSpPr>
          <p:nvPr/>
        </p:nvCxnSpPr>
        <p:spPr>
          <a:xfrm rot="10800000" flipH="1">
            <a:off x="3505200" y="2869168"/>
            <a:ext cx="1066800" cy="1295400"/>
          </a:xfrm>
          <a:prstGeom prst="straightConnector1">
            <a:avLst/>
          </a:prstGeom>
          <a:noFill/>
          <a:ln w="9525" cap="flat" cmpd="sng">
            <a:solidFill>
              <a:srgbClr val="000000"/>
            </a:solidFill>
            <a:prstDash val="solid"/>
            <a:round/>
            <a:headEnd type="none" w="sm" len="sm"/>
            <a:tailEnd type="none" w="sm" len="sm"/>
          </a:ln>
        </p:spPr>
      </p:cxnSp>
      <p:cxnSp>
        <p:nvCxnSpPr>
          <p:cNvPr id="177" name="Google Shape;177;p5"/>
          <p:cNvCxnSpPr>
            <a:stCxn id="159" idx="0"/>
            <a:endCxn id="154" idx="4"/>
          </p:cNvCxnSpPr>
          <p:nvPr/>
        </p:nvCxnSpPr>
        <p:spPr>
          <a:xfrm rot="10800000" flipH="1">
            <a:off x="2133600" y="2869168"/>
            <a:ext cx="3333900" cy="1295400"/>
          </a:xfrm>
          <a:prstGeom prst="straightConnector1">
            <a:avLst/>
          </a:prstGeom>
          <a:noFill/>
          <a:ln w="9525" cap="flat" cmpd="sng">
            <a:solidFill>
              <a:srgbClr val="000000"/>
            </a:solidFill>
            <a:prstDash val="solid"/>
            <a:round/>
            <a:headEnd type="none" w="sm" len="sm"/>
            <a:tailEnd type="none" w="sm" len="sm"/>
          </a:ln>
        </p:spPr>
      </p:cxnSp>
      <p:cxnSp>
        <p:nvCxnSpPr>
          <p:cNvPr id="178" name="Google Shape;178;p5"/>
          <p:cNvCxnSpPr>
            <a:stCxn id="162" idx="0"/>
            <a:endCxn id="155" idx="4"/>
          </p:cNvCxnSpPr>
          <p:nvPr/>
        </p:nvCxnSpPr>
        <p:spPr>
          <a:xfrm rot="10800000" flipH="1">
            <a:off x="4191000" y="2869168"/>
            <a:ext cx="2171700" cy="1295400"/>
          </a:xfrm>
          <a:prstGeom prst="straightConnector1">
            <a:avLst/>
          </a:prstGeom>
          <a:noFill/>
          <a:ln w="9525" cap="flat" cmpd="sng">
            <a:solidFill>
              <a:srgbClr val="000000"/>
            </a:solidFill>
            <a:prstDash val="solid"/>
            <a:round/>
            <a:headEnd type="none" w="sm" len="sm"/>
            <a:tailEnd type="none" w="sm" len="sm"/>
          </a:ln>
        </p:spPr>
      </p:cxnSp>
      <p:cxnSp>
        <p:nvCxnSpPr>
          <p:cNvPr id="179" name="Google Shape;179;p5"/>
          <p:cNvCxnSpPr>
            <a:stCxn id="165" idx="0"/>
            <a:endCxn id="151" idx="4"/>
          </p:cNvCxnSpPr>
          <p:nvPr/>
        </p:nvCxnSpPr>
        <p:spPr>
          <a:xfrm rot="10800000">
            <a:off x="2781300" y="2869168"/>
            <a:ext cx="3162300" cy="1295400"/>
          </a:xfrm>
          <a:prstGeom prst="straightConnector1">
            <a:avLst/>
          </a:prstGeom>
          <a:noFill/>
          <a:ln w="9525" cap="flat" cmpd="sng">
            <a:solidFill>
              <a:srgbClr val="000000"/>
            </a:solidFill>
            <a:prstDash val="solid"/>
            <a:round/>
            <a:headEnd type="none" w="sm" len="sm"/>
            <a:tailEnd type="none" w="sm" len="sm"/>
          </a:ln>
        </p:spPr>
      </p:cxnSp>
      <p:cxnSp>
        <p:nvCxnSpPr>
          <p:cNvPr id="180" name="Google Shape;180;p5"/>
          <p:cNvCxnSpPr>
            <a:stCxn id="168" idx="1"/>
            <a:endCxn id="151" idx="4"/>
          </p:cNvCxnSpPr>
          <p:nvPr/>
        </p:nvCxnSpPr>
        <p:spPr>
          <a:xfrm rot="10800000">
            <a:off x="2781415" y="2869283"/>
            <a:ext cx="4726200" cy="1373400"/>
          </a:xfrm>
          <a:prstGeom prst="straightConnector1">
            <a:avLst/>
          </a:prstGeom>
          <a:noFill/>
          <a:ln w="9525" cap="flat" cmpd="sng">
            <a:solidFill>
              <a:srgbClr val="000000"/>
            </a:solidFill>
            <a:prstDash val="solid"/>
            <a:round/>
            <a:headEnd type="none" w="sm" len="sm"/>
            <a:tailEnd type="none" w="sm" len="sm"/>
          </a:ln>
        </p:spPr>
      </p:cxnSp>
      <p:cxnSp>
        <p:nvCxnSpPr>
          <p:cNvPr id="181" name="Google Shape;181;p5"/>
          <p:cNvCxnSpPr>
            <a:stCxn id="165" idx="0"/>
            <a:endCxn id="152" idx="4"/>
          </p:cNvCxnSpPr>
          <p:nvPr/>
        </p:nvCxnSpPr>
        <p:spPr>
          <a:xfrm rot="10800000">
            <a:off x="3676800" y="2869168"/>
            <a:ext cx="2266800" cy="1295400"/>
          </a:xfrm>
          <a:prstGeom prst="straightConnector1">
            <a:avLst/>
          </a:prstGeom>
          <a:noFill/>
          <a:ln w="9525" cap="flat" cmpd="sng">
            <a:solidFill>
              <a:srgbClr val="000000"/>
            </a:solidFill>
            <a:prstDash val="solid"/>
            <a:round/>
            <a:headEnd type="none" w="sm" len="sm"/>
            <a:tailEnd type="none" w="sm" len="sm"/>
          </a:ln>
        </p:spPr>
      </p:cxnSp>
      <p:cxnSp>
        <p:nvCxnSpPr>
          <p:cNvPr id="182" name="Google Shape;182;p5"/>
          <p:cNvCxnSpPr>
            <a:stCxn id="168" idx="1"/>
            <a:endCxn id="152" idx="4"/>
          </p:cNvCxnSpPr>
          <p:nvPr/>
        </p:nvCxnSpPr>
        <p:spPr>
          <a:xfrm rot="10800000">
            <a:off x="3676615" y="2869283"/>
            <a:ext cx="3831000" cy="1373400"/>
          </a:xfrm>
          <a:prstGeom prst="straightConnector1">
            <a:avLst/>
          </a:prstGeom>
          <a:noFill/>
          <a:ln w="9525" cap="flat" cmpd="sng">
            <a:solidFill>
              <a:srgbClr val="000000"/>
            </a:solidFill>
            <a:prstDash val="solid"/>
            <a:round/>
            <a:headEnd type="none" w="sm" len="sm"/>
            <a:tailEnd type="none" w="sm" len="sm"/>
          </a:ln>
        </p:spPr>
      </p:cxnSp>
      <p:cxnSp>
        <p:nvCxnSpPr>
          <p:cNvPr id="183" name="Google Shape;183;p5"/>
          <p:cNvCxnSpPr>
            <a:stCxn id="164" idx="0"/>
            <a:endCxn id="153" idx="4"/>
          </p:cNvCxnSpPr>
          <p:nvPr/>
        </p:nvCxnSpPr>
        <p:spPr>
          <a:xfrm rot="10800000">
            <a:off x="4572000" y="2869168"/>
            <a:ext cx="685800" cy="1295400"/>
          </a:xfrm>
          <a:prstGeom prst="straightConnector1">
            <a:avLst/>
          </a:prstGeom>
          <a:noFill/>
          <a:ln w="9525" cap="flat" cmpd="sng">
            <a:solidFill>
              <a:srgbClr val="000000"/>
            </a:solidFill>
            <a:prstDash val="solid"/>
            <a:round/>
            <a:headEnd type="none" w="sm" len="sm"/>
            <a:tailEnd type="none" w="sm" len="sm"/>
          </a:ln>
        </p:spPr>
      </p:cxnSp>
      <p:cxnSp>
        <p:nvCxnSpPr>
          <p:cNvPr id="184" name="Google Shape;184;p5"/>
          <p:cNvCxnSpPr>
            <a:stCxn id="167" idx="0"/>
            <a:endCxn id="153" idx="4"/>
          </p:cNvCxnSpPr>
          <p:nvPr/>
        </p:nvCxnSpPr>
        <p:spPr>
          <a:xfrm rot="10800000">
            <a:off x="4572000" y="2869168"/>
            <a:ext cx="2438400" cy="1295400"/>
          </a:xfrm>
          <a:prstGeom prst="straightConnector1">
            <a:avLst/>
          </a:prstGeom>
          <a:noFill/>
          <a:ln w="9525" cap="flat" cmpd="sng">
            <a:solidFill>
              <a:srgbClr val="000000"/>
            </a:solidFill>
            <a:prstDash val="solid"/>
            <a:round/>
            <a:headEnd type="none" w="sm" len="sm"/>
            <a:tailEnd type="none" w="sm" len="sm"/>
          </a:ln>
        </p:spPr>
      </p:cxnSp>
      <p:cxnSp>
        <p:nvCxnSpPr>
          <p:cNvPr id="185" name="Google Shape;185;p5"/>
          <p:cNvCxnSpPr>
            <a:stCxn id="164" idx="0"/>
            <a:endCxn id="154" idx="4"/>
          </p:cNvCxnSpPr>
          <p:nvPr/>
        </p:nvCxnSpPr>
        <p:spPr>
          <a:xfrm rot="10800000" flipH="1">
            <a:off x="5257800" y="2869168"/>
            <a:ext cx="209700" cy="1295400"/>
          </a:xfrm>
          <a:prstGeom prst="straightConnector1">
            <a:avLst/>
          </a:prstGeom>
          <a:noFill/>
          <a:ln w="9525" cap="flat" cmpd="sng">
            <a:solidFill>
              <a:srgbClr val="000000"/>
            </a:solidFill>
            <a:prstDash val="solid"/>
            <a:round/>
            <a:headEnd type="none" w="sm" len="sm"/>
            <a:tailEnd type="none" w="sm" len="sm"/>
          </a:ln>
        </p:spPr>
      </p:cxnSp>
      <p:cxnSp>
        <p:nvCxnSpPr>
          <p:cNvPr id="186" name="Google Shape;186;p5"/>
          <p:cNvCxnSpPr>
            <a:stCxn id="167" idx="0"/>
            <a:endCxn id="154" idx="4"/>
          </p:cNvCxnSpPr>
          <p:nvPr/>
        </p:nvCxnSpPr>
        <p:spPr>
          <a:xfrm rot="10800000">
            <a:off x="5467500" y="2869168"/>
            <a:ext cx="1542900" cy="1295400"/>
          </a:xfrm>
          <a:prstGeom prst="straightConnector1">
            <a:avLst/>
          </a:prstGeom>
          <a:noFill/>
          <a:ln w="9525" cap="flat" cmpd="sng">
            <a:solidFill>
              <a:srgbClr val="000000"/>
            </a:solidFill>
            <a:prstDash val="solid"/>
            <a:round/>
            <a:headEnd type="none" w="sm" len="sm"/>
            <a:tailEnd type="none" w="sm" len="sm"/>
          </a:ln>
        </p:spPr>
      </p:cxnSp>
      <p:cxnSp>
        <p:nvCxnSpPr>
          <p:cNvPr id="187" name="Google Shape;187;p5"/>
          <p:cNvCxnSpPr>
            <a:stCxn id="164" idx="0"/>
            <a:endCxn id="155" idx="4"/>
          </p:cNvCxnSpPr>
          <p:nvPr/>
        </p:nvCxnSpPr>
        <p:spPr>
          <a:xfrm rot="10800000" flipH="1">
            <a:off x="5257800" y="2869168"/>
            <a:ext cx="1104900" cy="1295400"/>
          </a:xfrm>
          <a:prstGeom prst="straightConnector1">
            <a:avLst/>
          </a:prstGeom>
          <a:noFill/>
          <a:ln w="9525" cap="flat" cmpd="sng">
            <a:solidFill>
              <a:srgbClr val="000000"/>
            </a:solidFill>
            <a:prstDash val="solid"/>
            <a:round/>
            <a:headEnd type="none" w="sm" len="sm"/>
            <a:tailEnd type="none" w="sm" len="sm"/>
          </a:ln>
        </p:spPr>
      </p:cxnSp>
      <p:cxnSp>
        <p:nvCxnSpPr>
          <p:cNvPr id="188" name="Google Shape;188;p5"/>
          <p:cNvCxnSpPr>
            <a:stCxn id="167" idx="0"/>
            <a:endCxn id="155" idx="4"/>
          </p:cNvCxnSpPr>
          <p:nvPr/>
        </p:nvCxnSpPr>
        <p:spPr>
          <a:xfrm rot="10800000">
            <a:off x="6362700" y="2869168"/>
            <a:ext cx="647700" cy="1295400"/>
          </a:xfrm>
          <a:prstGeom prst="straightConnector1">
            <a:avLst/>
          </a:prstGeom>
          <a:noFill/>
          <a:ln w="9525" cap="flat" cmpd="sng">
            <a:solidFill>
              <a:srgbClr val="000000"/>
            </a:solidFill>
            <a:prstDash val="solid"/>
            <a:round/>
            <a:headEnd type="none" w="sm" len="sm"/>
            <a:tailEnd type="none" w="sm" len="sm"/>
          </a:ln>
        </p:spPr>
      </p:cxnSp>
      <p:cxnSp>
        <p:nvCxnSpPr>
          <p:cNvPr id="189" name="Google Shape;189;p5"/>
          <p:cNvCxnSpPr>
            <a:stCxn id="146" idx="4"/>
            <a:endCxn id="152" idx="0"/>
          </p:cNvCxnSpPr>
          <p:nvPr/>
        </p:nvCxnSpPr>
        <p:spPr>
          <a:xfrm flipH="1">
            <a:off x="3676560" y="1345168"/>
            <a:ext cx="461100" cy="990600"/>
          </a:xfrm>
          <a:prstGeom prst="straightConnector1">
            <a:avLst/>
          </a:prstGeom>
          <a:noFill/>
          <a:ln w="9525" cap="flat" cmpd="sng">
            <a:solidFill>
              <a:srgbClr val="000000"/>
            </a:solidFill>
            <a:prstDash val="solid"/>
            <a:round/>
            <a:headEnd type="none" w="sm" len="sm"/>
            <a:tailEnd type="none" w="sm" len="sm"/>
          </a:ln>
        </p:spPr>
      </p:cxnSp>
      <p:cxnSp>
        <p:nvCxnSpPr>
          <p:cNvPr id="190" name="Google Shape;190;p5"/>
          <p:cNvCxnSpPr>
            <a:stCxn id="146" idx="4"/>
            <a:endCxn id="154" idx="0"/>
          </p:cNvCxnSpPr>
          <p:nvPr/>
        </p:nvCxnSpPr>
        <p:spPr>
          <a:xfrm>
            <a:off x="4137660" y="1345168"/>
            <a:ext cx="1329600" cy="990600"/>
          </a:xfrm>
          <a:prstGeom prst="straightConnector1">
            <a:avLst/>
          </a:prstGeom>
          <a:noFill/>
          <a:ln w="9525" cap="flat" cmpd="sng">
            <a:solidFill>
              <a:srgbClr val="000000"/>
            </a:solidFill>
            <a:prstDash val="solid"/>
            <a:round/>
            <a:headEnd type="none" w="sm" len="sm"/>
            <a:tailEnd type="none" w="sm" len="sm"/>
          </a:ln>
        </p:spPr>
      </p:cxnSp>
      <p:cxnSp>
        <p:nvCxnSpPr>
          <p:cNvPr id="191" name="Google Shape;191;p5"/>
          <p:cNvCxnSpPr>
            <a:stCxn id="149" idx="4"/>
            <a:endCxn id="154" idx="0"/>
          </p:cNvCxnSpPr>
          <p:nvPr/>
        </p:nvCxnSpPr>
        <p:spPr>
          <a:xfrm flipH="1">
            <a:off x="5467500" y="1345168"/>
            <a:ext cx="1276200" cy="990600"/>
          </a:xfrm>
          <a:prstGeom prst="straightConnector1">
            <a:avLst/>
          </a:prstGeom>
          <a:noFill/>
          <a:ln w="9525" cap="flat" cmpd="sng">
            <a:solidFill>
              <a:srgbClr val="000000"/>
            </a:solidFill>
            <a:prstDash val="solid"/>
            <a:round/>
            <a:headEnd type="none" w="sm" len="sm"/>
            <a:tailEnd type="none" w="sm" len="sm"/>
          </a:ln>
        </p:spPr>
      </p:cxnSp>
      <p:cxnSp>
        <p:nvCxnSpPr>
          <p:cNvPr id="192" name="Google Shape;192;p5"/>
          <p:cNvCxnSpPr>
            <a:stCxn id="147" idx="4"/>
            <a:endCxn id="152" idx="0"/>
          </p:cNvCxnSpPr>
          <p:nvPr/>
        </p:nvCxnSpPr>
        <p:spPr>
          <a:xfrm flipH="1">
            <a:off x="3676740" y="1345168"/>
            <a:ext cx="1329600" cy="990600"/>
          </a:xfrm>
          <a:prstGeom prst="straightConnector1">
            <a:avLst/>
          </a:prstGeom>
          <a:noFill/>
          <a:ln w="9525" cap="flat" cmpd="sng">
            <a:solidFill>
              <a:srgbClr val="000000"/>
            </a:solidFill>
            <a:prstDash val="solid"/>
            <a:round/>
            <a:headEnd type="none" w="sm" len="sm"/>
            <a:tailEnd type="none" w="sm" len="sm"/>
          </a:ln>
        </p:spPr>
      </p:cxnSp>
      <p:cxnSp>
        <p:nvCxnSpPr>
          <p:cNvPr id="193" name="Google Shape;193;p5"/>
          <p:cNvCxnSpPr>
            <a:stCxn id="147" idx="4"/>
            <a:endCxn id="154" idx="0"/>
          </p:cNvCxnSpPr>
          <p:nvPr/>
        </p:nvCxnSpPr>
        <p:spPr>
          <a:xfrm>
            <a:off x="5006340" y="1345168"/>
            <a:ext cx="461100" cy="990600"/>
          </a:xfrm>
          <a:prstGeom prst="straightConnector1">
            <a:avLst/>
          </a:prstGeom>
          <a:noFill/>
          <a:ln w="9525" cap="flat" cmpd="sng">
            <a:solidFill>
              <a:srgbClr val="000000"/>
            </a:solidFill>
            <a:prstDash val="solid"/>
            <a:round/>
            <a:headEnd type="none" w="sm" len="sm"/>
            <a:tailEnd type="none" w="sm" len="sm"/>
          </a:ln>
        </p:spPr>
      </p:cxnSp>
      <p:cxnSp>
        <p:nvCxnSpPr>
          <p:cNvPr id="194" name="Google Shape;194;p5"/>
          <p:cNvCxnSpPr>
            <a:stCxn id="148" idx="4"/>
            <a:endCxn id="152" idx="0"/>
          </p:cNvCxnSpPr>
          <p:nvPr/>
        </p:nvCxnSpPr>
        <p:spPr>
          <a:xfrm flipH="1">
            <a:off x="3676620" y="1345168"/>
            <a:ext cx="2198400" cy="990600"/>
          </a:xfrm>
          <a:prstGeom prst="straightConnector1">
            <a:avLst/>
          </a:prstGeom>
          <a:noFill/>
          <a:ln w="9525" cap="flat" cmpd="sng">
            <a:solidFill>
              <a:srgbClr val="000000"/>
            </a:solidFill>
            <a:prstDash val="solid"/>
            <a:round/>
            <a:headEnd type="none" w="sm" len="sm"/>
            <a:tailEnd type="none" w="sm" len="sm"/>
          </a:ln>
        </p:spPr>
      </p:cxnSp>
      <p:cxnSp>
        <p:nvCxnSpPr>
          <p:cNvPr id="195" name="Google Shape;195;p5"/>
          <p:cNvCxnSpPr>
            <a:stCxn id="148" idx="4"/>
            <a:endCxn id="153" idx="0"/>
          </p:cNvCxnSpPr>
          <p:nvPr/>
        </p:nvCxnSpPr>
        <p:spPr>
          <a:xfrm flipH="1">
            <a:off x="4572120" y="1345168"/>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196" name="Google Shape;196;p5"/>
          <p:cNvCxnSpPr>
            <a:stCxn id="148" idx="4"/>
            <a:endCxn id="154" idx="0"/>
          </p:cNvCxnSpPr>
          <p:nvPr/>
        </p:nvCxnSpPr>
        <p:spPr>
          <a:xfrm flipH="1">
            <a:off x="5467320" y="1345168"/>
            <a:ext cx="407700" cy="990600"/>
          </a:xfrm>
          <a:prstGeom prst="straightConnector1">
            <a:avLst/>
          </a:prstGeom>
          <a:noFill/>
          <a:ln w="9525" cap="flat" cmpd="sng">
            <a:solidFill>
              <a:srgbClr val="000000"/>
            </a:solidFill>
            <a:prstDash val="solid"/>
            <a:round/>
            <a:headEnd type="none" w="sm" len="sm"/>
            <a:tailEnd type="none" w="sm" len="sm"/>
          </a:ln>
        </p:spPr>
      </p:cxnSp>
      <p:sp>
        <p:nvSpPr>
          <p:cNvPr id="197" name="Google Shape;197;p5"/>
          <p:cNvSpPr txBox="1"/>
          <p:nvPr/>
        </p:nvSpPr>
        <p:spPr>
          <a:xfrm>
            <a:off x="1231835" y="210393"/>
            <a:ext cx="6736508"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800" b="1" i="0" u="none" strike="noStrike" cap="none">
                <a:solidFill>
                  <a:srgbClr val="000000"/>
                </a:solidFill>
                <a:latin typeface="Calibri"/>
                <a:ea typeface="Calibri"/>
                <a:cs typeface="Calibri"/>
                <a:sym typeface="Calibri"/>
              </a:rPr>
              <a:t>Semantic features activate CAT and semantically similar words</a:t>
            </a:r>
            <a:endParaRPr/>
          </a:p>
        </p:txBody>
      </p:sp>
      <p:sp>
        <p:nvSpPr>
          <p:cNvPr id="198" name="Google Shape;198;p5"/>
          <p:cNvSpPr txBox="1"/>
          <p:nvPr/>
        </p:nvSpPr>
        <p:spPr>
          <a:xfrm>
            <a:off x="128166" y="929245"/>
            <a:ext cx="1039067"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SEMANTICS</a:t>
            </a:r>
            <a:endParaRPr/>
          </a:p>
        </p:txBody>
      </p:sp>
      <p:sp>
        <p:nvSpPr>
          <p:cNvPr id="199" name="Google Shape;199;p5"/>
          <p:cNvSpPr txBox="1"/>
          <p:nvPr/>
        </p:nvSpPr>
        <p:spPr>
          <a:xfrm>
            <a:off x="186357" y="2453245"/>
            <a:ext cx="75373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WORDS</a:t>
            </a:r>
            <a:endParaRPr/>
          </a:p>
        </p:txBody>
      </p:sp>
      <p:sp>
        <p:nvSpPr>
          <p:cNvPr id="200" name="Google Shape;200;p5"/>
          <p:cNvSpPr txBox="1"/>
          <p:nvPr/>
        </p:nvSpPr>
        <p:spPr>
          <a:xfrm>
            <a:off x="45292" y="4290898"/>
            <a:ext cx="103586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PHONEMES</a:t>
            </a:r>
            <a:endParaRPr/>
          </a:p>
        </p:txBody>
      </p:sp>
      <p:pic>
        <p:nvPicPr>
          <p:cNvPr id="201" name="Google Shape;201;p5" descr="C:\My Documents\My Pictures\PNT-cat.jpg"/>
          <p:cNvPicPr preferRelativeResize="0"/>
          <p:nvPr/>
        </p:nvPicPr>
        <p:blipFill rotWithShape="1">
          <a:blip r:embed="rId5">
            <a:alphaModFix/>
          </a:blip>
          <a:srcRect l="-1083" t="4333" b="10667"/>
          <a:stretch/>
        </p:blipFill>
        <p:spPr>
          <a:xfrm>
            <a:off x="7739886" y="610438"/>
            <a:ext cx="1039067" cy="833418"/>
          </a:xfrm>
          <a:prstGeom prst="rect">
            <a:avLst/>
          </a:prstGeom>
          <a:noFill/>
          <a:ln>
            <a:noFill/>
          </a:ln>
        </p:spPr>
      </p:pic>
      <p:sp>
        <p:nvSpPr>
          <p:cNvPr id="202" name="Google Shape;202;p5"/>
          <p:cNvSpPr txBox="1"/>
          <p:nvPr/>
        </p:nvSpPr>
        <p:spPr>
          <a:xfrm>
            <a:off x="7424289" y="1443856"/>
            <a:ext cx="165984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chemeClr val="dk2"/>
                </a:solidFill>
                <a:latin typeface="Calibri"/>
                <a:ea typeface="Calibri"/>
                <a:cs typeface="Calibri"/>
                <a:sym typeface="Calibri"/>
              </a:rPr>
              <a:t>“Name this picture”</a:t>
            </a:r>
            <a:endParaRPr/>
          </a:p>
        </p:txBody>
      </p:sp>
      <p:sp>
        <p:nvSpPr>
          <p:cNvPr id="203" name="Google Shape;203;p5"/>
          <p:cNvSpPr txBox="1"/>
          <p:nvPr/>
        </p:nvSpPr>
        <p:spPr>
          <a:xfrm>
            <a:off x="2329546" y="4819962"/>
            <a:ext cx="7585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ONSETS</a:t>
            </a:r>
            <a:endParaRPr/>
          </a:p>
        </p:txBody>
      </p:sp>
      <p:sp>
        <p:nvSpPr>
          <p:cNvPr id="204" name="Google Shape;204;p5"/>
          <p:cNvSpPr txBox="1"/>
          <p:nvPr/>
        </p:nvSpPr>
        <p:spPr>
          <a:xfrm>
            <a:off x="5148172" y="4819960"/>
            <a:ext cx="8114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VOWELS</a:t>
            </a:r>
            <a:endParaRPr/>
          </a:p>
        </p:txBody>
      </p:sp>
      <p:sp>
        <p:nvSpPr>
          <p:cNvPr id="205" name="Google Shape;205;p5"/>
          <p:cNvSpPr txBox="1"/>
          <p:nvPr/>
        </p:nvSpPr>
        <p:spPr>
          <a:xfrm>
            <a:off x="6938895" y="4819961"/>
            <a:ext cx="69602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CODAS</a:t>
            </a:r>
            <a:endParaRPr/>
          </a:p>
        </p:txBody>
      </p:sp>
      <p:sp>
        <p:nvSpPr>
          <p:cNvPr id="206" name="Google Shape;206;p5"/>
          <p:cNvSpPr txBox="1"/>
          <p:nvPr/>
        </p:nvSpPr>
        <p:spPr>
          <a:xfrm rot="5400000">
            <a:off x="7536010" y="2827858"/>
            <a:ext cx="2208886"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1" i="0" u="none" strike="noStrike" cap="none">
                <a:solidFill>
                  <a:schemeClr val="dk2"/>
                </a:solidFill>
                <a:latin typeface="Calibri"/>
                <a:ea typeface="Calibri"/>
                <a:cs typeface="Calibri"/>
                <a:sym typeface="Calibri"/>
              </a:rPr>
              <a:t>Downward </a:t>
            </a:r>
            <a:r>
              <a:rPr lang="en-US" sz="1200" b="0" i="0" u="none" strike="noStrike" cap="none">
                <a:solidFill>
                  <a:schemeClr val="dk2"/>
                </a:solidFill>
                <a:latin typeface="Calibri"/>
                <a:ea typeface="Calibri"/>
                <a:cs typeface="Calibri"/>
                <a:sym typeface="Calibri"/>
              </a:rPr>
              <a:t>spreading activation</a:t>
            </a:r>
            <a:endParaRPr sz="1200" b="1" i="0" u="none" strike="noStrike" cap="none">
              <a:solidFill>
                <a:schemeClr val="dk2"/>
              </a:solidFill>
              <a:latin typeface="Calibri"/>
              <a:ea typeface="Calibri"/>
              <a:cs typeface="Calibri"/>
              <a:sym typeface="Calibri"/>
            </a:endParaRPr>
          </a:p>
        </p:txBody>
      </p:sp>
      <p:sp>
        <p:nvSpPr>
          <p:cNvPr id="207" name="Google Shape;207;p5"/>
          <p:cNvSpPr/>
          <p:nvPr/>
        </p:nvSpPr>
        <p:spPr>
          <a:xfrm>
            <a:off x="8066314" y="2002971"/>
            <a:ext cx="348343" cy="1926772"/>
          </a:xfrm>
          <a:prstGeom prst="downArrow">
            <a:avLst>
              <a:gd name="adj1" fmla="val 50000"/>
              <a:gd name="adj2" fmla="val 50000"/>
            </a:avLst>
          </a:prstGeom>
          <a:solidFill>
            <a:schemeClr val="accent1"/>
          </a:solidFill>
          <a:ln w="25400" cap="flat" cmpd="sng">
            <a:solidFill>
              <a:srgbClr val="40404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08" name="Google Shape;208;p5"/>
          <p:cNvSpPr txBox="1"/>
          <p:nvPr/>
        </p:nvSpPr>
        <p:spPr>
          <a:xfrm>
            <a:off x="91817" y="83785"/>
            <a:ext cx="1333501" cy="646331"/>
          </a:xfrm>
          <a:prstGeom prst="rect">
            <a:avLst/>
          </a:prstGeom>
          <a:solidFill>
            <a:srgbClr val="DDDDDD"/>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Calibri"/>
                <a:ea typeface="Calibri"/>
                <a:cs typeface="Calibri"/>
                <a:sym typeface="Calibri"/>
              </a:rPr>
              <a:t>Step 1:</a:t>
            </a:r>
            <a:endParaRPr/>
          </a:p>
          <a:p>
            <a:pPr marL="0" marR="0" lvl="0" indent="0" algn="ctr" rtl="0">
              <a:lnSpc>
                <a:spcPct val="100000"/>
              </a:lnSpc>
              <a:spcBef>
                <a:spcPts val="0"/>
              </a:spcBef>
              <a:spcAft>
                <a:spcPts val="0"/>
              </a:spcAft>
              <a:buNone/>
            </a:pPr>
            <a:r>
              <a:rPr lang="en-US" sz="1200" b="0" i="0" u="none" strike="noStrike" cap="none">
                <a:solidFill>
                  <a:srgbClr val="000000"/>
                </a:solidFill>
                <a:latin typeface="Calibri"/>
                <a:ea typeface="Calibri"/>
                <a:cs typeface="Calibri"/>
                <a:sym typeface="Calibri"/>
              </a:rPr>
              <a:t>Lexical-semantic processing</a:t>
            </a:r>
            <a:endParaRPr/>
          </a:p>
        </p:txBody>
      </p:sp>
      <p:pic>
        <p:nvPicPr>
          <p:cNvPr id="2" name="Audio 1">
            <a:hlinkClick r:id="" action="ppaction://media"/>
            <a:extLst>
              <a:ext uri="{FF2B5EF4-FFF2-40B4-BE49-F238E27FC236}">
                <a16:creationId xmlns:a16="http://schemas.microsoft.com/office/drawing/2014/main" id="{5E2C6427-1D68-6844-B2B8-A2C63D3762A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9940"/>
    </mc:Choice>
    <mc:Fallback>
      <p:transition spd="slow" advTm="199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grpSp>
        <p:nvGrpSpPr>
          <p:cNvPr id="213" name="Google Shape;213;p6"/>
          <p:cNvGrpSpPr/>
          <p:nvPr/>
        </p:nvGrpSpPr>
        <p:grpSpPr>
          <a:xfrm>
            <a:off x="2133600" y="816394"/>
            <a:ext cx="4876800" cy="533400"/>
            <a:chOff x="2133600" y="2286000"/>
            <a:chExt cx="4876800" cy="533400"/>
          </a:xfrm>
        </p:grpSpPr>
        <p:sp>
          <p:nvSpPr>
            <p:cNvPr id="214" name="Google Shape;214;p6"/>
            <p:cNvSpPr/>
            <p:nvPr/>
          </p:nvSpPr>
          <p:spPr>
            <a:xfrm>
              <a:off x="21336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15" name="Google Shape;215;p6"/>
            <p:cNvSpPr/>
            <p:nvPr/>
          </p:nvSpPr>
          <p:spPr>
            <a:xfrm>
              <a:off x="300228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216" name="Google Shape;216;p6"/>
            <p:cNvSpPr/>
            <p:nvPr/>
          </p:nvSpPr>
          <p:spPr>
            <a:xfrm>
              <a:off x="387096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217" name="Google Shape;217;p6"/>
            <p:cNvSpPr/>
            <p:nvPr/>
          </p:nvSpPr>
          <p:spPr>
            <a:xfrm>
              <a:off x="473964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218" name="Google Shape;218;p6"/>
            <p:cNvSpPr/>
            <p:nvPr/>
          </p:nvSpPr>
          <p:spPr>
            <a:xfrm>
              <a:off x="560832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219" name="Google Shape;219;p6"/>
            <p:cNvSpPr/>
            <p:nvPr/>
          </p:nvSpPr>
          <p:spPr>
            <a:xfrm>
              <a:off x="64770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nvGrpSpPr>
          <p:cNvPr id="220" name="Google Shape;220;p6"/>
          <p:cNvGrpSpPr/>
          <p:nvPr/>
        </p:nvGrpSpPr>
        <p:grpSpPr>
          <a:xfrm>
            <a:off x="2514600" y="2340394"/>
            <a:ext cx="4114800" cy="533400"/>
            <a:chOff x="2514600" y="2286000"/>
            <a:chExt cx="4114800" cy="533400"/>
          </a:xfrm>
        </p:grpSpPr>
        <p:sp>
          <p:nvSpPr>
            <p:cNvPr id="221" name="Google Shape;221;p6"/>
            <p:cNvSpPr/>
            <p:nvPr/>
          </p:nvSpPr>
          <p:spPr>
            <a:xfrm>
              <a:off x="25146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LOG</a:t>
              </a:r>
              <a:endParaRPr sz="1200" dirty="0"/>
            </a:p>
          </p:txBody>
        </p:sp>
        <p:sp>
          <p:nvSpPr>
            <p:cNvPr id="222" name="Google Shape;222;p6"/>
            <p:cNvSpPr/>
            <p:nvPr/>
          </p:nvSpPr>
          <p:spPr>
            <a:xfrm>
              <a:off x="3409950" y="2286000"/>
              <a:ext cx="533400" cy="533400"/>
            </a:xfrm>
            <a:prstGeom prst="ellipse">
              <a:avLst/>
            </a:prstGeom>
            <a:solidFill>
              <a:schemeClr val="dk1">
                <a:alpha val="22745"/>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DOG</a:t>
              </a:r>
              <a:endParaRPr sz="1300" dirty="0"/>
            </a:p>
          </p:txBody>
        </p:sp>
        <p:sp>
          <p:nvSpPr>
            <p:cNvPr id="223" name="Google Shape;223;p6"/>
            <p:cNvSpPr/>
            <p:nvPr/>
          </p:nvSpPr>
          <p:spPr>
            <a:xfrm>
              <a:off x="4305300" y="2286000"/>
              <a:ext cx="533400" cy="533400"/>
            </a:xfrm>
            <a:prstGeom prst="ellipse">
              <a:avLst/>
            </a:prstGeom>
            <a:solidFill>
              <a:schemeClr val="dk1">
                <a:alpha val="78823"/>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CAT</a:t>
              </a:r>
              <a:endParaRPr sz="1200" dirty="0"/>
            </a:p>
          </p:txBody>
        </p:sp>
        <p:sp>
          <p:nvSpPr>
            <p:cNvPr id="224" name="Google Shape;224;p6"/>
            <p:cNvSpPr/>
            <p:nvPr/>
          </p:nvSpPr>
          <p:spPr>
            <a:xfrm>
              <a:off x="5200650" y="2286000"/>
              <a:ext cx="533400" cy="533400"/>
            </a:xfrm>
            <a:prstGeom prst="ellipse">
              <a:avLst/>
            </a:prstGeom>
            <a:solidFill>
              <a:schemeClr val="dk1">
                <a:alpha val="23921"/>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sz="1600" b="0" i="0" u="none" strike="noStrike" cap="none">
                  <a:solidFill>
                    <a:schemeClr val="dk2"/>
                  </a:solidFill>
                  <a:latin typeface="Calibri"/>
                  <a:ea typeface="Calibri"/>
                  <a:cs typeface="Calibri"/>
                  <a:sym typeface="Calibri"/>
                </a:rPr>
                <a:t>RAT</a:t>
              </a:r>
              <a:endParaRPr/>
            </a:p>
          </p:txBody>
        </p:sp>
        <p:sp>
          <p:nvSpPr>
            <p:cNvPr id="225" name="Google Shape;225;p6"/>
            <p:cNvSpPr/>
            <p:nvPr/>
          </p:nvSpPr>
          <p:spPr>
            <a:xfrm>
              <a:off x="6096000" y="22860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MAT</a:t>
              </a:r>
              <a:endParaRPr dirty="0"/>
            </a:p>
          </p:txBody>
        </p:sp>
      </p:grpSp>
      <p:grpSp>
        <p:nvGrpSpPr>
          <p:cNvPr id="226" name="Google Shape;226;p6"/>
          <p:cNvGrpSpPr/>
          <p:nvPr/>
        </p:nvGrpSpPr>
        <p:grpSpPr>
          <a:xfrm>
            <a:off x="1181100" y="4169194"/>
            <a:ext cx="6781800" cy="533400"/>
            <a:chOff x="1219200" y="5486400"/>
            <a:chExt cx="6781800" cy="533400"/>
          </a:xfrm>
        </p:grpSpPr>
        <p:grpSp>
          <p:nvGrpSpPr>
            <p:cNvPr id="227" name="Google Shape;227;p6"/>
            <p:cNvGrpSpPr/>
            <p:nvPr/>
          </p:nvGrpSpPr>
          <p:grpSpPr>
            <a:xfrm>
              <a:off x="1219200" y="5486400"/>
              <a:ext cx="3276600" cy="533400"/>
              <a:chOff x="762000" y="5486400"/>
              <a:chExt cx="3276600" cy="533400"/>
            </a:xfrm>
          </p:grpSpPr>
          <p:sp>
            <p:nvSpPr>
              <p:cNvPr id="228" name="Google Shape;228;p6"/>
              <p:cNvSpPr/>
              <p:nvPr/>
            </p:nvSpPr>
            <p:spPr>
              <a:xfrm>
                <a:off x="7620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l</a:t>
                </a:r>
                <a:endParaRPr/>
              </a:p>
            </p:txBody>
          </p:sp>
          <p:sp>
            <p:nvSpPr>
              <p:cNvPr id="229" name="Google Shape;229;p6"/>
              <p:cNvSpPr/>
              <p:nvPr/>
            </p:nvSpPr>
            <p:spPr>
              <a:xfrm>
                <a:off x="14478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r</a:t>
                </a:r>
                <a:endParaRPr/>
              </a:p>
            </p:txBody>
          </p:sp>
          <p:sp>
            <p:nvSpPr>
              <p:cNvPr id="230" name="Google Shape;230;p6"/>
              <p:cNvSpPr/>
              <p:nvPr/>
            </p:nvSpPr>
            <p:spPr>
              <a:xfrm>
                <a:off x="21336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d</a:t>
                </a:r>
                <a:endParaRPr/>
              </a:p>
            </p:txBody>
          </p:sp>
          <p:sp>
            <p:nvSpPr>
              <p:cNvPr id="231" name="Google Shape;231;p6"/>
              <p:cNvSpPr/>
              <p:nvPr/>
            </p:nvSpPr>
            <p:spPr>
              <a:xfrm>
                <a:off x="2819400" y="5486400"/>
                <a:ext cx="533400" cy="533400"/>
              </a:xfrm>
              <a:prstGeom prst="ellipse">
                <a:avLst/>
              </a:prstGeom>
              <a:solidFill>
                <a:schemeClr val="dk1">
                  <a:alpha val="80784"/>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k</a:t>
                </a:r>
                <a:endParaRPr/>
              </a:p>
            </p:txBody>
          </p:sp>
          <p:sp>
            <p:nvSpPr>
              <p:cNvPr id="232" name="Google Shape;232;p6"/>
              <p:cNvSpPr/>
              <p:nvPr/>
            </p:nvSpPr>
            <p:spPr>
              <a:xfrm>
                <a:off x="35052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m</a:t>
                </a:r>
                <a:endParaRPr/>
              </a:p>
            </p:txBody>
          </p:sp>
        </p:grpSp>
        <p:grpSp>
          <p:nvGrpSpPr>
            <p:cNvPr id="233" name="Google Shape;233;p6"/>
            <p:cNvGrpSpPr/>
            <p:nvPr/>
          </p:nvGrpSpPr>
          <p:grpSpPr>
            <a:xfrm>
              <a:off x="5029200" y="5486400"/>
              <a:ext cx="1219200" cy="533400"/>
              <a:chOff x="5105400" y="5486400"/>
              <a:chExt cx="1219200" cy="533400"/>
            </a:xfrm>
          </p:grpSpPr>
          <p:sp>
            <p:nvSpPr>
              <p:cNvPr id="234" name="Google Shape;234;p6"/>
              <p:cNvSpPr/>
              <p:nvPr/>
            </p:nvSpPr>
            <p:spPr>
              <a:xfrm>
                <a:off x="5105400" y="5486400"/>
                <a:ext cx="533400" cy="533400"/>
              </a:xfrm>
              <a:prstGeom prst="ellipse">
                <a:avLst/>
              </a:prstGeom>
              <a:solidFill>
                <a:schemeClr val="dk1">
                  <a:alpha val="8980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æ</a:t>
                </a:r>
                <a:endParaRPr sz="1400" b="0" i="0" u="none" strike="noStrike" cap="none">
                  <a:solidFill>
                    <a:schemeClr val="dk2"/>
                  </a:solidFill>
                  <a:latin typeface="Calibri"/>
                  <a:ea typeface="Calibri"/>
                  <a:cs typeface="Calibri"/>
                  <a:sym typeface="Calibri"/>
                </a:endParaRPr>
              </a:p>
            </p:txBody>
          </p:sp>
          <p:sp>
            <p:nvSpPr>
              <p:cNvPr id="235" name="Google Shape;235;p6"/>
              <p:cNvSpPr/>
              <p:nvPr/>
            </p:nvSpPr>
            <p:spPr>
              <a:xfrm>
                <a:off x="57912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dirty="0">
                    <a:solidFill>
                      <a:schemeClr val="dk2"/>
                    </a:solidFill>
                    <a:latin typeface="Calibri"/>
                    <a:ea typeface="Calibri"/>
                    <a:cs typeface="Calibri"/>
                    <a:sym typeface="Calibri"/>
                  </a:rPr>
                  <a:t>o</a:t>
                </a:r>
                <a:endParaRPr dirty="0"/>
              </a:p>
            </p:txBody>
          </p:sp>
        </p:grpSp>
        <p:grpSp>
          <p:nvGrpSpPr>
            <p:cNvPr id="236" name="Google Shape;236;p6"/>
            <p:cNvGrpSpPr/>
            <p:nvPr/>
          </p:nvGrpSpPr>
          <p:grpSpPr>
            <a:xfrm>
              <a:off x="6781800" y="5486400"/>
              <a:ext cx="1219200" cy="533400"/>
              <a:chOff x="6781800" y="5486400"/>
              <a:chExt cx="1219200" cy="533400"/>
            </a:xfrm>
          </p:grpSpPr>
          <p:sp>
            <p:nvSpPr>
              <p:cNvPr id="237" name="Google Shape;237;p6"/>
              <p:cNvSpPr/>
              <p:nvPr/>
            </p:nvSpPr>
            <p:spPr>
              <a:xfrm>
                <a:off x="6781800" y="5486400"/>
                <a:ext cx="533400" cy="533400"/>
              </a:xfrm>
              <a:prstGeom prst="ellipse">
                <a:avLst/>
              </a:prstGeom>
              <a:solidFill>
                <a:schemeClr val="dk1">
                  <a:alpha val="8980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t</a:t>
                </a:r>
                <a:endParaRPr/>
              </a:p>
            </p:txBody>
          </p:sp>
          <p:sp>
            <p:nvSpPr>
              <p:cNvPr id="238" name="Google Shape;238;p6"/>
              <p:cNvSpPr/>
              <p:nvPr/>
            </p:nvSpPr>
            <p:spPr>
              <a:xfrm>
                <a:off x="74676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g</a:t>
                </a:r>
                <a:endParaRPr/>
              </a:p>
            </p:txBody>
          </p:sp>
        </p:grpSp>
      </p:grpSp>
      <p:cxnSp>
        <p:nvCxnSpPr>
          <p:cNvPr id="239" name="Google Shape;239;p6"/>
          <p:cNvCxnSpPr>
            <a:stCxn id="215" idx="4"/>
            <a:endCxn id="223" idx="0"/>
          </p:cNvCxnSpPr>
          <p:nvPr/>
        </p:nvCxnSpPr>
        <p:spPr>
          <a:xfrm>
            <a:off x="3268980" y="1349794"/>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240" name="Google Shape;240;p6"/>
          <p:cNvCxnSpPr>
            <a:stCxn id="216" idx="4"/>
            <a:endCxn id="223" idx="0"/>
          </p:cNvCxnSpPr>
          <p:nvPr/>
        </p:nvCxnSpPr>
        <p:spPr>
          <a:xfrm>
            <a:off x="4137660" y="1349794"/>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241" name="Google Shape;241;p6"/>
          <p:cNvCxnSpPr>
            <a:stCxn id="217" idx="4"/>
            <a:endCxn id="223" idx="0"/>
          </p:cNvCxnSpPr>
          <p:nvPr/>
        </p:nvCxnSpPr>
        <p:spPr>
          <a:xfrm flipH="1">
            <a:off x="4571940" y="1349794"/>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242" name="Google Shape;242;p6"/>
          <p:cNvCxnSpPr>
            <a:stCxn id="218" idx="4"/>
            <a:endCxn id="223" idx="0"/>
          </p:cNvCxnSpPr>
          <p:nvPr/>
        </p:nvCxnSpPr>
        <p:spPr>
          <a:xfrm flipH="1">
            <a:off x="4572120" y="1349794"/>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243" name="Google Shape;243;p6"/>
          <p:cNvCxnSpPr>
            <a:stCxn id="214" idx="4"/>
            <a:endCxn id="222" idx="0"/>
          </p:cNvCxnSpPr>
          <p:nvPr/>
        </p:nvCxnSpPr>
        <p:spPr>
          <a:xfrm>
            <a:off x="2400300" y="1349794"/>
            <a:ext cx="1276500" cy="990600"/>
          </a:xfrm>
          <a:prstGeom prst="straightConnector1">
            <a:avLst/>
          </a:prstGeom>
          <a:noFill/>
          <a:ln w="9525" cap="flat" cmpd="sng">
            <a:solidFill>
              <a:srgbClr val="000000"/>
            </a:solidFill>
            <a:prstDash val="solid"/>
            <a:round/>
            <a:headEnd type="none" w="sm" len="sm"/>
            <a:tailEnd type="none" w="sm" len="sm"/>
          </a:ln>
        </p:spPr>
      </p:cxnSp>
      <p:cxnSp>
        <p:nvCxnSpPr>
          <p:cNvPr id="244" name="Google Shape;244;p6"/>
          <p:cNvCxnSpPr>
            <a:stCxn id="228" idx="0"/>
            <a:endCxn id="221" idx="4"/>
          </p:cNvCxnSpPr>
          <p:nvPr/>
        </p:nvCxnSpPr>
        <p:spPr>
          <a:xfrm rot="10800000" flipH="1">
            <a:off x="1447800" y="2873794"/>
            <a:ext cx="1333500" cy="1295400"/>
          </a:xfrm>
          <a:prstGeom prst="straightConnector1">
            <a:avLst/>
          </a:prstGeom>
          <a:noFill/>
          <a:ln w="9525" cap="flat" cmpd="sng">
            <a:solidFill>
              <a:srgbClr val="000000"/>
            </a:solidFill>
            <a:prstDash val="solid"/>
            <a:round/>
            <a:headEnd type="none" w="sm" len="sm"/>
            <a:tailEnd type="none" w="sm" len="sm"/>
          </a:ln>
        </p:spPr>
      </p:cxnSp>
      <p:cxnSp>
        <p:nvCxnSpPr>
          <p:cNvPr id="245" name="Google Shape;245;p6"/>
          <p:cNvCxnSpPr>
            <a:stCxn id="230" idx="0"/>
            <a:endCxn id="222" idx="4"/>
          </p:cNvCxnSpPr>
          <p:nvPr/>
        </p:nvCxnSpPr>
        <p:spPr>
          <a:xfrm rot="10800000" flipH="1">
            <a:off x="2819400" y="2873794"/>
            <a:ext cx="857400" cy="1295400"/>
          </a:xfrm>
          <a:prstGeom prst="straightConnector1">
            <a:avLst/>
          </a:prstGeom>
          <a:noFill/>
          <a:ln w="9525" cap="flat" cmpd="sng">
            <a:solidFill>
              <a:srgbClr val="000000"/>
            </a:solidFill>
            <a:prstDash val="solid"/>
            <a:round/>
            <a:headEnd type="none" w="sm" len="sm"/>
            <a:tailEnd type="none" w="sm" len="sm"/>
          </a:ln>
        </p:spPr>
      </p:cxnSp>
      <p:cxnSp>
        <p:nvCxnSpPr>
          <p:cNvPr id="246" name="Google Shape;246;p6"/>
          <p:cNvCxnSpPr>
            <a:stCxn id="231" idx="0"/>
            <a:endCxn id="223" idx="4"/>
          </p:cNvCxnSpPr>
          <p:nvPr/>
        </p:nvCxnSpPr>
        <p:spPr>
          <a:xfrm rot="10800000" flipH="1">
            <a:off x="3505200" y="2873794"/>
            <a:ext cx="1066800" cy="1295400"/>
          </a:xfrm>
          <a:prstGeom prst="straightConnector1">
            <a:avLst/>
          </a:prstGeom>
          <a:noFill/>
          <a:ln w="9525" cap="flat" cmpd="sng">
            <a:solidFill>
              <a:srgbClr val="000000"/>
            </a:solidFill>
            <a:prstDash val="solid"/>
            <a:round/>
            <a:headEnd type="none" w="sm" len="sm"/>
            <a:tailEnd type="none" w="sm" len="sm"/>
          </a:ln>
        </p:spPr>
      </p:cxnSp>
      <p:cxnSp>
        <p:nvCxnSpPr>
          <p:cNvPr id="247" name="Google Shape;247;p6"/>
          <p:cNvCxnSpPr>
            <a:stCxn id="229" idx="0"/>
            <a:endCxn id="224" idx="4"/>
          </p:cNvCxnSpPr>
          <p:nvPr/>
        </p:nvCxnSpPr>
        <p:spPr>
          <a:xfrm rot="10800000" flipH="1">
            <a:off x="2133600" y="2873794"/>
            <a:ext cx="3333900" cy="1295400"/>
          </a:xfrm>
          <a:prstGeom prst="straightConnector1">
            <a:avLst/>
          </a:prstGeom>
          <a:noFill/>
          <a:ln w="9525" cap="flat" cmpd="sng">
            <a:solidFill>
              <a:srgbClr val="000000"/>
            </a:solidFill>
            <a:prstDash val="solid"/>
            <a:round/>
            <a:headEnd type="none" w="sm" len="sm"/>
            <a:tailEnd type="none" w="sm" len="sm"/>
          </a:ln>
        </p:spPr>
      </p:cxnSp>
      <p:cxnSp>
        <p:nvCxnSpPr>
          <p:cNvPr id="248" name="Google Shape;248;p6"/>
          <p:cNvCxnSpPr>
            <a:stCxn id="232" idx="0"/>
            <a:endCxn id="225" idx="4"/>
          </p:cNvCxnSpPr>
          <p:nvPr/>
        </p:nvCxnSpPr>
        <p:spPr>
          <a:xfrm rot="10800000" flipH="1">
            <a:off x="4191000" y="2873794"/>
            <a:ext cx="2171700" cy="1295400"/>
          </a:xfrm>
          <a:prstGeom prst="straightConnector1">
            <a:avLst/>
          </a:prstGeom>
          <a:noFill/>
          <a:ln w="9525" cap="flat" cmpd="sng">
            <a:solidFill>
              <a:srgbClr val="000000"/>
            </a:solidFill>
            <a:prstDash val="solid"/>
            <a:round/>
            <a:headEnd type="none" w="sm" len="sm"/>
            <a:tailEnd type="none" w="sm" len="sm"/>
          </a:ln>
        </p:spPr>
      </p:cxnSp>
      <p:cxnSp>
        <p:nvCxnSpPr>
          <p:cNvPr id="249" name="Google Shape;249;p6"/>
          <p:cNvCxnSpPr>
            <a:stCxn id="235" idx="0"/>
            <a:endCxn id="221" idx="4"/>
          </p:cNvCxnSpPr>
          <p:nvPr/>
        </p:nvCxnSpPr>
        <p:spPr>
          <a:xfrm rot="10800000">
            <a:off x="2781300" y="2873794"/>
            <a:ext cx="3162300" cy="1295400"/>
          </a:xfrm>
          <a:prstGeom prst="straightConnector1">
            <a:avLst/>
          </a:prstGeom>
          <a:noFill/>
          <a:ln w="9525" cap="flat" cmpd="sng">
            <a:solidFill>
              <a:srgbClr val="000000"/>
            </a:solidFill>
            <a:prstDash val="solid"/>
            <a:round/>
            <a:headEnd type="none" w="sm" len="sm"/>
            <a:tailEnd type="none" w="sm" len="sm"/>
          </a:ln>
        </p:spPr>
      </p:cxnSp>
      <p:cxnSp>
        <p:nvCxnSpPr>
          <p:cNvPr id="250" name="Google Shape;250;p6"/>
          <p:cNvCxnSpPr>
            <a:stCxn id="238" idx="1"/>
            <a:endCxn id="221" idx="4"/>
          </p:cNvCxnSpPr>
          <p:nvPr/>
        </p:nvCxnSpPr>
        <p:spPr>
          <a:xfrm rot="10800000">
            <a:off x="2781415" y="2873909"/>
            <a:ext cx="4726200" cy="1373400"/>
          </a:xfrm>
          <a:prstGeom prst="straightConnector1">
            <a:avLst/>
          </a:prstGeom>
          <a:noFill/>
          <a:ln w="9525" cap="flat" cmpd="sng">
            <a:solidFill>
              <a:srgbClr val="000000"/>
            </a:solidFill>
            <a:prstDash val="solid"/>
            <a:round/>
            <a:headEnd type="none" w="sm" len="sm"/>
            <a:tailEnd type="none" w="sm" len="sm"/>
          </a:ln>
        </p:spPr>
      </p:cxnSp>
      <p:cxnSp>
        <p:nvCxnSpPr>
          <p:cNvPr id="251" name="Google Shape;251;p6"/>
          <p:cNvCxnSpPr>
            <a:stCxn id="235" idx="0"/>
            <a:endCxn id="222" idx="4"/>
          </p:cNvCxnSpPr>
          <p:nvPr/>
        </p:nvCxnSpPr>
        <p:spPr>
          <a:xfrm rot="10800000">
            <a:off x="3676800" y="2873794"/>
            <a:ext cx="2266800" cy="1295400"/>
          </a:xfrm>
          <a:prstGeom prst="straightConnector1">
            <a:avLst/>
          </a:prstGeom>
          <a:noFill/>
          <a:ln w="9525" cap="flat" cmpd="sng">
            <a:solidFill>
              <a:srgbClr val="000000"/>
            </a:solidFill>
            <a:prstDash val="solid"/>
            <a:round/>
            <a:headEnd type="none" w="sm" len="sm"/>
            <a:tailEnd type="none" w="sm" len="sm"/>
          </a:ln>
        </p:spPr>
      </p:cxnSp>
      <p:cxnSp>
        <p:nvCxnSpPr>
          <p:cNvPr id="252" name="Google Shape;252;p6"/>
          <p:cNvCxnSpPr>
            <a:stCxn id="238" idx="1"/>
            <a:endCxn id="222" idx="4"/>
          </p:cNvCxnSpPr>
          <p:nvPr/>
        </p:nvCxnSpPr>
        <p:spPr>
          <a:xfrm rot="10800000">
            <a:off x="3676615" y="2873909"/>
            <a:ext cx="3831000" cy="1373400"/>
          </a:xfrm>
          <a:prstGeom prst="straightConnector1">
            <a:avLst/>
          </a:prstGeom>
          <a:noFill/>
          <a:ln w="9525" cap="flat" cmpd="sng">
            <a:solidFill>
              <a:srgbClr val="000000"/>
            </a:solidFill>
            <a:prstDash val="solid"/>
            <a:round/>
            <a:headEnd type="none" w="sm" len="sm"/>
            <a:tailEnd type="none" w="sm" len="sm"/>
          </a:ln>
        </p:spPr>
      </p:cxnSp>
      <p:cxnSp>
        <p:nvCxnSpPr>
          <p:cNvPr id="253" name="Google Shape;253;p6"/>
          <p:cNvCxnSpPr>
            <a:stCxn id="234" idx="0"/>
            <a:endCxn id="223" idx="4"/>
          </p:cNvCxnSpPr>
          <p:nvPr/>
        </p:nvCxnSpPr>
        <p:spPr>
          <a:xfrm rot="10800000">
            <a:off x="4572000" y="2873794"/>
            <a:ext cx="685800" cy="1295400"/>
          </a:xfrm>
          <a:prstGeom prst="straightConnector1">
            <a:avLst/>
          </a:prstGeom>
          <a:noFill/>
          <a:ln w="9525" cap="flat" cmpd="sng">
            <a:solidFill>
              <a:srgbClr val="000000"/>
            </a:solidFill>
            <a:prstDash val="solid"/>
            <a:round/>
            <a:headEnd type="none" w="sm" len="sm"/>
            <a:tailEnd type="none" w="sm" len="sm"/>
          </a:ln>
        </p:spPr>
      </p:cxnSp>
      <p:cxnSp>
        <p:nvCxnSpPr>
          <p:cNvPr id="254" name="Google Shape;254;p6"/>
          <p:cNvCxnSpPr>
            <a:stCxn id="237" idx="0"/>
            <a:endCxn id="223" idx="4"/>
          </p:cNvCxnSpPr>
          <p:nvPr/>
        </p:nvCxnSpPr>
        <p:spPr>
          <a:xfrm rot="10800000">
            <a:off x="4572000" y="2873794"/>
            <a:ext cx="2438400" cy="1295400"/>
          </a:xfrm>
          <a:prstGeom prst="straightConnector1">
            <a:avLst/>
          </a:prstGeom>
          <a:noFill/>
          <a:ln w="9525" cap="flat" cmpd="sng">
            <a:solidFill>
              <a:srgbClr val="000000"/>
            </a:solidFill>
            <a:prstDash val="solid"/>
            <a:round/>
            <a:headEnd type="none" w="sm" len="sm"/>
            <a:tailEnd type="none" w="sm" len="sm"/>
          </a:ln>
        </p:spPr>
      </p:cxnSp>
      <p:cxnSp>
        <p:nvCxnSpPr>
          <p:cNvPr id="255" name="Google Shape;255;p6"/>
          <p:cNvCxnSpPr>
            <a:stCxn id="234" idx="0"/>
            <a:endCxn id="224" idx="4"/>
          </p:cNvCxnSpPr>
          <p:nvPr/>
        </p:nvCxnSpPr>
        <p:spPr>
          <a:xfrm rot="10800000" flipH="1">
            <a:off x="5257800" y="2873794"/>
            <a:ext cx="209700" cy="1295400"/>
          </a:xfrm>
          <a:prstGeom prst="straightConnector1">
            <a:avLst/>
          </a:prstGeom>
          <a:noFill/>
          <a:ln w="9525" cap="flat" cmpd="sng">
            <a:solidFill>
              <a:srgbClr val="000000"/>
            </a:solidFill>
            <a:prstDash val="solid"/>
            <a:round/>
            <a:headEnd type="none" w="sm" len="sm"/>
            <a:tailEnd type="none" w="sm" len="sm"/>
          </a:ln>
        </p:spPr>
      </p:cxnSp>
      <p:cxnSp>
        <p:nvCxnSpPr>
          <p:cNvPr id="256" name="Google Shape;256;p6"/>
          <p:cNvCxnSpPr>
            <a:stCxn id="237" idx="0"/>
            <a:endCxn id="224" idx="4"/>
          </p:cNvCxnSpPr>
          <p:nvPr/>
        </p:nvCxnSpPr>
        <p:spPr>
          <a:xfrm rot="10800000">
            <a:off x="5467500" y="2873794"/>
            <a:ext cx="1542900" cy="1295400"/>
          </a:xfrm>
          <a:prstGeom prst="straightConnector1">
            <a:avLst/>
          </a:prstGeom>
          <a:noFill/>
          <a:ln w="9525" cap="flat" cmpd="sng">
            <a:solidFill>
              <a:srgbClr val="000000"/>
            </a:solidFill>
            <a:prstDash val="solid"/>
            <a:round/>
            <a:headEnd type="none" w="sm" len="sm"/>
            <a:tailEnd type="none" w="sm" len="sm"/>
          </a:ln>
        </p:spPr>
      </p:cxnSp>
      <p:cxnSp>
        <p:nvCxnSpPr>
          <p:cNvPr id="257" name="Google Shape;257;p6"/>
          <p:cNvCxnSpPr>
            <a:stCxn id="234" idx="0"/>
            <a:endCxn id="225" idx="4"/>
          </p:cNvCxnSpPr>
          <p:nvPr/>
        </p:nvCxnSpPr>
        <p:spPr>
          <a:xfrm rot="10800000" flipH="1">
            <a:off x="5257800" y="2873794"/>
            <a:ext cx="1104900" cy="1295400"/>
          </a:xfrm>
          <a:prstGeom prst="straightConnector1">
            <a:avLst/>
          </a:prstGeom>
          <a:noFill/>
          <a:ln w="9525" cap="flat" cmpd="sng">
            <a:solidFill>
              <a:srgbClr val="000000"/>
            </a:solidFill>
            <a:prstDash val="solid"/>
            <a:round/>
            <a:headEnd type="none" w="sm" len="sm"/>
            <a:tailEnd type="none" w="sm" len="sm"/>
          </a:ln>
        </p:spPr>
      </p:cxnSp>
      <p:cxnSp>
        <p:nvCxnSpPr>
          <p:cNvPr id="258" name="Google Shape;258;p6"/>
          <p:cNvCxnSpPr>
            <a:stCxn id="237" idx="0"/>
            <a:endCxn id="225" idx="4"/>
          </p:cNvCxnSpPr>
          <p:nvPr/>
        </p:nvCxnSpPr>
        <p:spPr>
          <a:xfrm rot="10800000">
            <a:off x="6362700" y="2873794"/>
            <a:ext cx="647700" cy="1295400"/>
          </a:xfrm>
          <a:prstGeom prst="straightConnector1">
            <a:avLst/>
          </a:prstGeom>
          <a:noFill/>
          <a:ln w="9525" cap="flat" cmpd="sng">
            <a:solidFill>
              <a:srgbClr val="000000"/>
            </a:solidFill>
            <a:prstDash val="solid"/>
            <a:round/>
            <a:headEnd type="none" w="sm" len="sm"/>
            <a:tailEnd type="none" w="sm" len="sm"/>
          </a:ln>
        </p:spPr>
      </p:cxnSp>
      <p:cxnSp>
        <p:nvCxnSpPr>
          <p:cNvPr id="259" name="Google Shape;259;p6"/>
          <p:cNvCxnSpPr>
            <a:stCxn id="216" idx="4"/>
            <a:endCxn id="222" idx="0"/>
          </p:cNvCxnSpPr>
          <p:nvPr/>
        </p:nvCxnSpPr>
        <p:spPr>
          <a:xfrm flipH="1">
            <a:off x="3676560" y="1349794"/>
            <a:ext cx="461100" cy="990600"/>
          </a:xfrm>
          <a:prstGeom prst="straightConnector1">
            <a:avLst/>
          </a:prstGeom>
          <a:noFill/>
          <a:ln w="9525" cap="flat" cmpd="sng">
            <a:solidFill>
              <a:srgbClr val="000000"/>
            </a:solidFill>
            <a:prstDash val="solid"/>
            <a:round/>
            <a:headEnd type="none" w="sm" len="sm"/>
            <a:tailEnd type="none" w="sm" len="sm"/>
          </a:ln>
        </p:spPr>
      </p:cxnSp>
      <p:cxnSp>
        <p:nvCxnSpPr>
          <p:cNvPr id="260" name="Google Shape;260;p6"/>
          <p:cNvCxnSpPr>
            <a:stCxn id="216" idx="4"/>
            <a:endCxn id="224" idx="0"/>
          </p:cNvCxnSpPr>
          <p:nvPr/>
        </p:nvCxnSpPr>
        <p:spPr>
          <a:xfrm>
            <a:off x="4137660" y="1349794"/>
            <a:ext cx="1329600" cy="990600"/>
          </a:xfrm>
          <a:prstGeom prst="straightConnector1">
            <a:avLst/>
          </a:prstGeom>
          <a:noFill/>
          <a:ln w="9525" cap="flat" cmpd="sng">
            <a:solidFill>
              <a:srgbClr val="000000"/>
            </a:solidFill>
            <a:prstDash val="solid"/>
            <a:round/>
            <a:headEnd type="none" w="sm" len="sm"/>
            <a:tailEnd type="none" w="sm" len="sm"/>
          </a:ln>
        </p:spPr>
      </p:cxnSp>
      <p:cxnSp>
        <p:nvCxnSpPr>
          <p:cNvPr id="261" name="Google Shape;261;p6"/>
          <p:cNvCxnSpPr>
            <a:stCxn id="219" idx="4"/>
            <a:endCxn id="224" idx="0"/>
          </p:cNvCxnSpPr>
          <p:nvPr/>
        </p:nvCxnSpPr>
        <p:spPr>
          <a:xfrm flipH="1">
            <a:off x="5467500" y="1349794"/>
            <a:ext cx="1276200" cy="990600"/>
          </a:xfrm>
          <a:prstGeom prst="straightConnector1">
            <a:avLst/>
          </a:prstGeom>
          <a:noFill/>
          <a:ln w="9525" cap="flat" cmpd="sng">
            <a:solidFill>
              <a:srgbClr val="000000"/>
            </a:solidFill>
            <a:prstDash val="solid"/>
            <a:round/>
            <a:headEnd type="none" w="sm" len="sm"/>
            <a:tailEnd type="none" w="sm" len="sm"/>
          </a:ln>
        </p:spPr>
      </p:cxnSp>
      <p:cxnSp>
        <p:nvCxnSpPr>
          <p:cNvPr id="262" name="Google Shape;262;p6"/>
          <p:cNvCxnSpPr>
            <a:stCxn id="217" idx="4"/>
            <a:endCxn id="222" idx="0"/>
          </p:cNvCxnSpPr>
          <p:nvPr/>
        </p:nvCxnSpPr>
        <p:spPr>
          <a:xfrm flipH="1">
            <a:off x="3676740" y="1349794"/>
            <a:ext cx="1329600" cy="990600"/>
          </a:xfrm>
          <a:prstGeom prst="straightConnector1">
            <a:avLst/>
          </a:prstGeom>
          <a:noFill/>
          <a:ln w="9525" cap="flat" cmpd="sng">
            <a:solidFill>
              <a:srgbClr val="000000"/>
            </a:solidFill>
            <a:prstDash val="solid"/>
            <a:round/>
            <a:headEnd type="none" w="sm" len="sm"/>
            <a:tailEnd type="none" w="sm" len="sm"/>
          </a:ln>
        </p:spPr>
      </p:cxnSp>
      <p:cxnSp>
        <p:nvCxnSpPr>
          <p:cNvPr id="263" name="Google Shape;263;p6"/>
          <p:cNvCxnSpPr>
            <a:stCxn id="217" idx="4"/>
            <a:endCxn id="224" idx="0"/>
          </p:cNvCxnSpPr>
          <p:nvPr/>
        </p:nvCxnSpPr>
        <p:spPr>
          <a:xfrm>
            <a:off x="5006340" y="1349794"/>
            <a:ext cx="461100" cy="990600"/>
          </a:xfrm>
          <a:prstGeom prst="straightConnector1">
            <a:avLst/>
          </a:prstGeom>
          <a:noFill/>
          <a:ln w="9525" cap="flat" cmpd="sng">
            <a:solidFill>
              <a:srgbClr val="000000"/>
            </a:solidFill>
            <a:prstDash val="solid"/>
            <a:round/>
            <a:headEnd type="none" w="sm" len="sm"/>
            <a:tailEnd type="none" w="sm" len="sm"/>
          </a:ln>
        </p:spPr>
      </p:cxnSp>
      <p:cxnSp>
        <p:nvCxnSpPr>
          <p:cNvPr id="264" name="Google Shape;264;p6"/>
          <p:cNvCxnSpPr>
            <a:stCxn id="218" idx="4"/>
            <a:endCxn id="222" idx="0"/>
          </p:cNvCxnSpPr>
          <p:nvPr/>
        </p:nvCxnSpPr>
        <p:spPr>
          <a:xfrm flipH="1">
            <a:off x="3676620" y="1349794"/>
            <a:ext cx="2198400" cy="990600"/>
          </a:xfrm>
          <a:prstGeom prst="straightConnector1">
            <a:avLst/>
          </a:prstGeom>
          <a:noFill/>
          <a:ln w="9525" cap="flat" cmpd="sng">
            <a:solidFill>
              <a:srgbClr val="000000"/>
            </a:solidFill>
            <a:prstDash val="solid"/>
            <a:round/>
            <a:headEnd type="none" w="sm" len="sm"/>
            <a:tailEnd type="none" w="sm" len="sm"/>
          </a:ln>
        </p:spPr>
      </p:cxnSp>
      <p:cxnSp>
        <p:nvCxnSpPr>
          <p:cNvPr id="265" name="Google Shape;265;p6"/>
          <p:cNvCxnSpPr>
            <a:stCxn id="218" idx="4"/>
            <a:endCxn id="223" idx="0"/>
          </p:cNvCxnSpPr>
          <p:nvPr/>
        </p:nvCxnSpPr>
        <p:spPr>
          <a:xfrm flipH="1">
            <a:off x="4572120" y="1349794"/>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266" name="Google Shape;266;p6"/>
          <p:cNvCxnSpPr>
            <a:stCxn id="218" idx="4"/>
            <a:endCxn id="224" idx="0"/>
          </p:cNvCxnSpPr>
          <p:nvPr/>
        </p:nvCxnSpPr>
        <p:spPr>
          <a:xfrm flipH="1">
            <a:off x="5467320" y="1349794"/>
            <a:ext cx="407700" cy="990600"/>
          </a:xfrm>
          <a:prstGeom prst="straightConnector1">
            <a:avLst/>
          </a:prstGeom>
          <a:noFill/>
          <a:ln w="9525" cap="flat" cmpd="sng">
            <a:solidFill>
              <a:srgbClr val="000000"/>
            </a:solidFill>
            <a:prstDash val="solid"/>
            <a:round/>
            <a:headEnd type="none" w="sm" len="sm"/>
            <a:tailEnd type="none" w="sm" len="sm"/>
          </a:ln>
        </p:spPr>
      </p:cxnSp>
      <p:sp>
        <p:nvSpPr>
          <p:cNvPr id="267" name="Google Shape;267;p6"/>
          <p:cNvSpPr txBox="1"/>
          <p:nvPr/>
        </p:nvSpPr>
        <p:spPr>
          <a:xfrm>
            <a:off x="2329546" y="4819962"/>
            <a:ext cx="7585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ONSETS</a:t>
            </a:r>
            <a:endParaRPr/>
          </a:p>
        </p:txBody>
      </p:sp>
      <p:sp>
        <p:nvSpPr>
          <p:cNvPr id="268" name="Google Shape;268;p6"/>
          <p:cNvSpPr txBox="1"/>
          <p:nvPr/>
        </p:nvSpPr>
        <p:spPr>
          <a:xfrm>
            <a:off x="5148172" y="4819960"/>
            <a:ext cx="8114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VOWELS</a:t>
            </a:r>
            <a:endParaRPr/>
          </a:p>
        </p:txBody>
      </p:sp>
      <p:sp>
        <p:nvSpPr>
          <p:cNvPr id="269" name="Google Shape;269;p6"/>
          <p:cNvSpPr txBox="1"/>
          <p:nvPr/>
        </p:nvSpPr>
        <p:spPr>
          <a:xfrm>
            <a:off x="6938895" y="4819961"/>
            <a:ext cx="69602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CODAS</a:t>
            </a:r>
            <a:endParaRPr/>
          </a:p>
        </p:txBody>
      </p:sp>
      <p:sp>
        <p:nvSpPr>
          <p:cNvPr id="270" name="Google Shape;270;p6"/>
          <p:cNvSpPr txBox="1"/>
          <p:nvPr/>
        </p:nvSpPr>
        <p:spPr>
          <a:xfrm>
            <a:off x="128166" y="929245"/>
            <a:ext cx="1039067"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SEMANTICS</a:t>
            </a:r>
            <a:endParaRPr/>
          </a:p>
        </p:txBody>
      </p:sp>
      <p:sp>
        <p:nvSpPr>
          <p:cNvPr id="271" name="Google Shape;271;p6"/>
          <p:cNvSpPr txBox="1"/>
          <p:nvPr/>
        </p:nvSpPr>
        <p:spPr>
          <a:xfrm>
            <a:off x="186357" y="2453245"/>
            <a:ext cx="75373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WORDS</a:t>
            </a:r>
            <a:endParaRPr/>
          </a:p>
        </p:txBody>
      </p:sp>
      <p:sp>
        <p:nvSpPr>
          <p:cNvPr id="272" name="Google Shape;272;p6"/>
          <p:cNvSpPr txBox="1"/>
          <p:nvPr/>
        </p:nvSpPr>
        <p:spPr>
          <a:xfrm>
            <a:off x="45292" y="4290898"/>
            <a:ext cx="103586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PHONEMES</a:t>
            </a:r>
            <a:endParaRPr/>
          </a:p>
        </p:txBody>
      </p:sp>
      <p:sp>
        <p:nvSpPr>
          <p:cNvPr id="273" name="Google Shape;273;p6"/>
          <p:cNvSpPr txBox="1"/>
          <p:nvPr/>
        </p:nvSpPr>
        <p:spPr>
          <a:xfrm>
            <a:off x="1226392" y="98890"/>
            <a:ext cx="6736508" cy="64633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800" b="1" i="0" u="none" strike="noStrike" cap="none">
                <a:solidFill>
                  <a:srgbClr val="000000"/>
                </a:solidFill>
                <a:latin typeface="Calibri"/>
                <a:ea typeface="Calibri"/>
                <a:cs typeface="Calibri"/>
                <a:sym typeface="Calibri"/>
              </a:rPr>
              <a:t>CAT and semantically similar words activate </a:t>
            </a:r>
            <a:br>
              <a:rPr lang="en-US" sz="1800" b="1" i="0" u="none" strike="noStrike" cap="none">
                <a:solidFill>
                  <a:srgbClr val="000000"/>
                </a:solidFill>
                <a:latin typeface="Calibri"/>
                <a:ea typeface="Calibri"/>
                <a:cs typeface="Calibri"/>
                <a:sym typeface="Calibri"/>
              </a:rPr>
            </a:br>
            <a:r>
              <a:rPr lang="en-US" sz="1800" b="1" i="0" u="none" strike="noStrike" cap="none">
                <a:solidFill>
                  <a:srgbClr val="000000"/>
                </a:solidFill>
                <a:latin typeface="Calibri"/>
                <a:ea typeface="Calibri"/>
                <a:cs typeface="Calibri"/>
                <a:sym typeface="Calibri"/>
              </a:rPr>
              <a:t>corresponding phonemes</a:t>
            </a:r>
            <a:endParaRPr/>
          </a:p>
        </p:txBody>
      </p:sp>
      <p:pic>
        <p:nvPicPr>
          <p:cNvPr id="274" name="Google Shape;274;p6" descr="C:\My Documents\My Pictures\PNT-cat.jpg"/>
          <p:cNvPicPr preferRelativeResize="0"/>
          <p:nvPr/>
        </p:nvPicPr>
        <p:blipFill rotWithShape="1">
          <a:blip r:embed="rId5">
            <a:alphaModFix/>
          </a:blip>
          <a:srcRect l="-1083" t="4333" b="10667"/>
          <a:stretch/>
        </p:blipFill>
        <p:spPr>
          <a:xfrm>
            <a:off x="7739886" y="610438"/>
            <a:ext cx="1039067" cy="833418"/>
          </a:xfrm>
          <a:prstGeom prst="rect">
            <a:avLst/>
          </a:prstGeom>
          <a:noFill/>
          <a:ln>
            <a:noFill/>
          </a:ln>
        </p:spPr>
      </p:pic>
      <p:sp>
        <p:nvSpPr>
          <p:cNvPr id="275" name="Google Shape;275;p6"/>
          <p:cNvSpPr txBox="1"/>
          <p:nvPr/>
        </p:nvSpPr>
        <p:spPr>
          <a:xfrm>
            <a:off x="7424289" y="1443856"/>
            <a:ext cx="165984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chemeClr val="dk2"/>
                </a:solidFill>
                <a:latin typeface="Calibri"/>
                <a:ea typeface="Calibri"/>
                <a:cs typeface="Calibri"/>
                <a:sym typeface="Calibri"/>
              </a:rPr>
              <a:t>“Name this picture”</a:t>
            </a:r>
            <a:endParaRPr/>
          </a:p>
        </p:txBody>
      </p:sp>
      <p:sp>
        <p:nvSpPr>
          <p:cNvPr id="276" name="Google Shape;276;p6"/>
          <p:cNvSpPr txBox="1"/>
          <p:nvPr/>
        </p:nvSpPr>
        <p:spPr>
          <a:xfrm rot="5400000">
            <a:off x="7536010" y="2827858"/>
            <a:ext cx="2208886"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1" i="0" u="none" strike="noStrike" cap="none">
                <a:solidFill>
                  <a:schemeClr val="dk2"/>
                </a:solidFill>
                <a:latin typeface="Calibri"/>
                <a:ea typeface="Calibri"/>
                <a:cs typeface="Calibri"/>
                <a:sym typeface="Calibri"/>
              </a:rPr>
              <a:t>Downward</a:t>
            </a:r>
            <a:r>
              <a:rPr lang="en-US" sz="1200" b="0" i="0" u="none" strike="noStrike" cap="none">
                <a:solidFill>
                  <a:schemeClr val="dk2"/>
                </a:solidFill>
                <a:latin typeface="Calibri"/>
                <a:ea typeface="Calibri"/>
                <a:cs typeface="Calibri"/>
                <a:sym typeface="Calibri"/>
              </a:rPr>
              <a:t> spreading activation</a:t>
            </a:r>
            <a:endParaRPr sz="1200" b="1" i="0" u="none" strike="noStrike" cap="none">
              <a:solidFill>
                <a:schemeClr val="dk2"/>
              </a:solidFill>
              <a:latin typeface="Calibri"/>
              <a:ea typeface="Calibri"/>
              <a:cs typeface="Calibri"/>
              <a:sym typeface="Calibri"/>
            </a:endParaRPr>
          </a:p>
        </p:txBody>
      </p:sp>
      <p:sp>
        <p:nvSpPr>
          <p:cNvPr id="277" name="Google Shape;277;p6"/>
          <p:cNvSpPr/>
          <p:nvPr/>
        </p:nvSpPr>
        <p:spPr>
          <a:xfrm>
            <a:off x="8066314" y="2002971"/>
            <a:ext cx="348343" cy="1926772"/>
          </a:xfrm>
          <a:prstGeom prst="downArrow">
            <a:avLst>
              <a:gd name="adj1" fmla="val 50000"/>
              <a:gd name="adj2" fmla="val 50000"/>
            </a:avLst>
          </a:prstGeom>
          <a:solidFill>
            <a:schemeClr val="accent1"/>
          </a:solidFill>
          <a:ln w="25400" cap="flat" cmpd="sng">
            <a:solidFill>
              <a:srgbClr val="40404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78" name="Google Shape;278;p6"/>
          <p:cNvSpPr txBox="1"/>
          <p:nvPr/>
        </p:nvSpPr>
        <p:spPr>
          <a:xfrm>
            <a:off x="91817" y="83785"/>
            <a:ext cx="1333501" cy="646331"/>
          </a:xfrm>
          <a:prstGeom prst="rect">
            <a:avLst/>
          </a:prstGeom>
          <a:solidFill>
            <a:srgbClr val="DDDDDD"/>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Calibri"/>
                <a:ea typeface="Calibri"/>
                <a:cs typeface="Calibri"/>
                <a:sym typeface="Calibri"/>
              </a:rPr>
              <a:t>Step 1:</a:t>
            </a:r>
            <a:endParaRPr/>
          </a:p>
          <a:p>
            <a:pPr marL="0" marR="0" lvl="0" indent="0" algn="ctr" rtl="0">
              <a:lnSpc>
                <a:spcPct val="100000"/>
              </a:lnSpc>
              <a:spcBef>
                <a:spcPts val="0"/>
              </a:spcBef>
              <a:spcAft>
                <a:spcPts val="0"/>
              </a:spcAft>
              <a:buNone/>
            </a:pPr>
            <a:r>
              <a:rPr lang="en-US" sz="1200" b="0" i="0" u="none" strike="noStrike" cap="none">
                <a:solidFill>
                  <a:srgbClr val="000000"/>
                </a:solidFill>
                <a:latin typeface="Calibri"/>
                <a:ea typeface="Calibri"/>
                <a:cs typeface="Calibri"/>
                <a:sym typeface="Calibri"/>
              </a:rPr>
              <a:t>Lexical-semantic processing</a:t>
            </a:r>
            <a:endParaRPr/>
          </a:p>
        </p:txBody>
      </p:sp>
      <p:pic>
        <p:nvPicPr>
          <p:cNvPr id="2" name="Audio 1">
            <a:hlinkClick r:id="" action="ppaction://media"/>
            <a:extLst>
              <a:ext uri="{FF2B5EF4-FFF2-40B4-BE49-F238E27FC236}">
                <a16:creationId xmlns:a16="http://schemas.microsoft.com/office/drawing/2014/main" id="{1449917F-CAC8-2146-BBB5-E1738A0596F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907"/>
    </mc:Choice>
    <mc:Fallback>
      <p:transition spd="slow" advTm="169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82"/>
        <p:cNvGrpSpPr/>
        <p:nvPr/>
      </p:nvGrpSpPr>
      <p:grpSpPr>
        <a:xfrm>
          <a:off x="0" y="0"/>
          <a:ext cx="0" cy="0"/>
          <a:chOff x="0" y="0"/>
          <a:chExt cx="0" cy="0"/>
        </a:xfrm>
      </p:grpSpPr>
      <p:grpSp>
        <p:nvGrpSpPr>
          <p:cNvPr id="283" name="Google Shape;283;p7"/>
          <p:cNvGrpSpPr/>
          <p:nvPr/>
        </p:nvGrpSpPr>
        <p:grpSpPr>
          <a:xfrm>
            <a:off x="2133600" y="827319"/>
            <a:ext cx="4876800" cy="533400"/>
            <a:chOff x="2133600" y="2286000"/>
            <a:chExt cx="4876800" cy="533400"/>
          </a:xfrm>
        </p:grpSpPr>
        <p:sp>
          <p:nvSpPr>
            <p:cNvPr id="284" name="Google Shape;284;p7"/>
            <p:cNvSpPr/>
            <p:nvPr/>
          </p:nvSpPr>
          <p:spPr>
            <a:xfrm>
              <a:off x="2133600" y="2286000"/>
              <a:ext cx="533400" cy="533400"/>
            </a:xfrm>
            <a:prstGeom prst="ellipse">
              <a:avLst/>
            </a:prstGeom>
            <a:solidFill>
              <a:schemeClr val="dk1">
                <a:alpha val="10980"/>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285" name="Google Shape;285;p7"/>
            <p:cNvSpPr/>
            <p:nvPr/>
          </p:nvSpPr>
          <p:spPr>
            <a:xfrm>
              <a:off x="300228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286" name="Google Shape;286;p7"/>
            <p:cNvSpPr/>
            <p:nvPr/>
          </p:nvSpPr>
          <p:spPr>
            <a:xfrm>
              <a:off x="387096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287" name="Google Shape;287;p7"/>
            <p:cNvSpPr/>
            <p:nvPr/>
          </p:nvSpPr>
          <p:spPr>
            <a:xfrm>
              <a:off x="473964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288" name="Google Shape;288;p7"/>
            <p:cNvSpPr/>
            <p:nvPr/>
          </p:nvSpPr>
          <p:spPr>
            <a:xfrm>
              <a:off x="560832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289" name="Google Shape;289;p7"/>
            <p:cNvSpPr/>
            <p:nvPr/>
          </p:nvSpPr>
          <p:spPr>
            <a:xfrm>
              <a:off x="6477000" y="2286000"/>
              <a:ext cx="533400" cy="533400"/>
            </a:xfrm>
            <a:prstGeom prst="ellipse">
              <a:avLst/>
            </a:prstGeom>
            <a:solidFill>
              <a:schemeClr val="dk1">
                <a:alpha val="10980"/>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nvGrpSpPr>
          <p:cNvPr id="290" name="Google Shape;290;p7"/>
          <p:cNvGrpSpPr/>
          <p:nvPr/>
        </p:nvGrpSpPr>
        <p:grpSpPr>
          <a:xfrm>
            <a:off x="2514600" y="2351319"/>
            <a:ext cx="4114800" cy="533400"/>
            <a:chOff x="2514600" y="2286000"/>
            <a:chExt cx="4114800" cy="533400"/>
          </a:xfrm>
        </p:grpSpPr>
        <p:sp>
          <p:nvSpPr>
            <p:cNvPr id="291" name="Google Shape;291;p7"/>
            <p:cNvSpPr/>
            <p:nvPr/>
          </p:nvSpPr>
          <p:spPr>
            <a:xfrm>
              <a:off x="2514600" y="2286000"/>
              <a:ext cx="533400" cy="533400"/>
            </a:xfrm>
            <a:prstGeom prst="ellipse">
              <a:avLst/>
            </a:prstGeom>
            <a:solidFill>
              <a:schemeClr val="dk1">
                <a:alpha val="9803"/>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LOG</a:t>
              </a:r>
              <a:endParaRPr dirty="0"/>
            </a:p>
          </p:txBody>
        </p:sp>
        <p:sp>
          <p:nvSpPr>
            <p:cNvPr id="292" name="Google Shape;292;p7"/>
            <p:cNvSpPr/>
            <p:nvPr/>
          </p:nvSpPr>
          <p:spPr>
            <a:xfrm>
              <a:off x="3409950" y="2286000"/>
              <a:ext cx="533400" cy="533400"/>
            </a:xfrm>
            <a:prstGeom prst="ellipse">
              <a:avLst/>
            </a:prstGeom>
            <a:solidFill>
              <a:schemeClr val="dk1">
                <a:alpha val="22745"/>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DOG</a:t>
              </a:r>
              <a:endParaRPr sz="1300" dirty="0"/>
            </a:p>
          </p:txBody>
        </p:sp>
        <p:sp>
          <p:nvSpPr>
            <p:cNvPr id="293" name="Google Shape;293;p7"/>
            <p:cNvSpPr/>
            <p:nvPr/>
          </p:nvSpPr>
          <p:spPr>
            <a:xfrm>
              <a:off x="4305300" y="2286000"/>
              <a:ext cx="533400" cy="533400"/>
            </a:xfrm>
            <a:prstGeom prst="ellipse">
              <a:avLst/>
            </a:prstGeom>
            <a:solidFill>
              <a:schemeClr val="dk1">
                <a:alpha val="93725"/>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CAT</a:t>
              </a:r>
              <a:endParaRPr dirty="0"/>
            </a:p>
          </p:txBody>
        </p:sp>
        <p:sp>
          <p:nvSpPr>
            <p:cNvPr id="294" name="Google Shape;294;p7"/>
            <p:cNvSpPr/>
            <p:nvPr/>
          </p:nvSpPr>
          <p:spPr>
            <a:xfrm>
              <a:off x="5200650" y="2286000"/>
              <a:ext cx="533400" cy="533400"/>
            </a:xfrm>
            <a:prstGeom prst="ellipse">
              <a:avLst/>
            </a:prstGeom>
            <a:solidFill>
              <a:schemeClr val="dk1">
                <a:alpha val="40784"/>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RAT</a:t>
              </a:r>
              <a:endParaRPr dirty="0"/>
            </a:p>
          </p:txBody>
        </p:sp>
        <p:sp>
          <p:nvSpPr>
            <p:cNvPr id="295" name="Google Shape;295;p7"/>
            <p:cNvSpPr/>
            <p:nvPr/>
          </p:nvSpPr>
          <p:spPr>
            <a:xfrm>
              <a:off x="6096000" y="2286000"/>
              <a:ext cx="533400" cy="533400"/>
            </a:xfrm>
            <a:prstGeom prst="ellipse">
              <a:avLst/>
            </a:prstGeom>
            <a:solidFill>
              <a:schemeClr val="dk1">
                <a:alpha val="9803"/>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MAT</a:t>
              </a:r>
              <a:endParaRPr sz="1200" dirty="0"/>
            </a:p>
          </p:txBody>
        </p:sp>
      </p:grpSp>
      <p:grpSp>
        <p:nvGrpSpPr>
          <p:cNvPr id="296" name="Google Shape;296;p7"/>
          <p:cNvGrpSpPr/>
          <p:nvPr/>
        </p:nvGrpSpPr>
        <p:grpSpPr>
          <a:xfrm>
            <a:off x="1181100" y="4180119"/>
            <a:ext cx="6781800" cy="533400"/>
            <a:chOff x="1219200" y="5486400"/>
            <a:chExt cx="6781800" cy="533400"/>
          </a:xfrm>
        </p:grpSpPr>
        <p:grpSp>
          <p:nvGrpSpPr>
            <p:cNvPr id="297" name="Google Shape;297;p7"/>
            <p:cNvGrpSpPr/>
            <p:nvPr/>
          </p:nvGrpSpPr>
          <p:grpSpPr>
            <a:xfrm>
              <a:off x="1219200" y="5486400"/>
              <a:ext cx="3276600" cy="533400"/>
              <a:chOff x="762000" y="5486400"/>
              <a:chExt cx="3276600" cy="533400"/>
            </a:xfrm>
          </p:grpSpPr>
          <p:sp>
            <p:nvSpPr>
              <p:cNvPr id="298" name="Google Shape;298;p7"/>
              <p:cNvSpPr/>
              <p:nvPr/>
            </p:nvSpPr>
            <p:spPr>
              <a:xfrm>
                <a:off x="7620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l</a:t>
                </a:r>
                <a:endParaRPr/>
              </a:p>
            </p:txBody>
          </p:sp>
          <p:sp>
            <p:nvSpPr>
              <p:cNvPr id="299" name="Google Shape;299;p7"/>
              <p:cNvSpPr/>
              <p:nvPr/>
            </p:nvSpPr>
            <p:spPr>
              <a:xfrm>
                <a:off x="14478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r</a:t>
                </a:r>
                <a:endParaRPr/>
              </a:p>
            </p:txBody>
          </p:sp>
          <p:sp>
            <p:nvSpPr>
              <p:cNvPr id="300" name="Google Shape;300;p7"/>
              <p:cNvSpPr/>
              <p:nvPr/>
            </p:nvSpPr>
            <p:spPr>
              <a:xfrm>
                <a:off x="21336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d</a:t>
                </a:r>
                <a:endParaRPr/>
              </a:p>
            </p:txBody>
          </p:sp>
          <p:sp>
            <p:nvSpPr>
              <p:cNvPr id="301" name="Google Shape;301;p7"/>
              <p:cNvSpPr/>
              <p:nvPr/>
            </p:nvSpPr>
            <p:spPr>
              <a:xfrm>
                <a:off x="2819400" y="5486400"/>
                <a:ext cx="533400" cy="533400"/>
              </a:xfrm>
              <a:prstGeom prst="ellipse">
                <a:avLst/>
              </a:prstGeom>
              <a:solidFill>
                <a:schemeClr val="dk1">
                  <a:alpha val="80784"/>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k</a:t>
                </a:r>
                <a:endParaRPr/>
              </a:p>
            </p:txBody>
          </p:sp>
          <p:sp>
            <p:nvSpPr>
              <p:cNvPr id="302" name="Google Shape;302;p7"/>
              <p:cNvSpPr/>
              <p:nvPr/>
            </p:nvSpPr>
            <p:spPr>
              <a:xfrm>
                <a:off x="35052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m</a:t>
                </a:r>
                <a:endParaRPr/>
              </a:p>
            </p:txBody>
          </p:sp>
        </p:grpSp>
        <p:grpSp>
          <p:nvGrpSpPr>
            <p:cNvPr id="303" name="Google Shape;303;p7"/>
            <p:cNvGrpSpPr/>
            <p:nvPr/>
          </p:nvGrpSpPr>
          <p:grpSpPr>
            <a:xfrm>
              <a:off x="5029200" y="5486400"/>
              <a:ext cx="1219200" cy="533400"/>
              <a:chOff x="5105400" y="5486400"/>
              <a:chExt cx="1219200" cy="533400"/>
            </a:xfrm>
          </p:grpSpPr>
          <p:sp>
            <p:nvSpPr>
              <p:cNvPr id="304" name="Google Shape;304;p7"/>
              <p:cNvSpPr/>
              <p:nvPr/>
            </p:nvSpPr>
            <p:spPr>
              <a:xfrm>
                <a:off x="5105400" y="5486400"/>
                <a:ext cx="533400" cy="533400"/>
              </a:xfrm>
              <a:prstGeom prst="ellipse">
                <a:avLst/>
              </a:prstGeom>
              <a:solidFill>
                <a:schemeClr val="dk1">
                  <a:alpha val="8980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æ</a:t>
                </a:r>
                <a:endParaRPr sz="1400" b="0" i="0" u="none" strike="noStrike" cap="none">
                  <a:solidFill>
                    <a:schemeClr val="dk2"/>
                  </a:solidFill>
                  <a:latin typeface="Calibri"/>
                  <a:ea typeface="Calibri"/>
                  <a:cs typeface="Calibri"/>
                  <a:sym typeface="Calibri"/>
                </a:endParaRPr>
              </a:p>
            </p:txBody>
          </p:sp>
          <p:sp>
            <p:nvSpPr>
              <p:cNvPr id="305" name="Google Shape;305;p7"/>
              <p:cNvSpPr/>
              <p:nvPr/>
            </p:nvSpPr>
            <p:spPr>
              <a:xfrm>
                <a:off x="57912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dirty="0">
                    <a:solidFill>
                      <a:schemeClr val="dk2"/>
                    </a:solidFill>
                    <a:latin typeface="Calibri"/>
                    <a:ea typeface="Calibri"/>
                    <a:cs typeface="Calibri"/>
                    <a:sym typeface="Calibri"/>
                  </a:rPr>
                  <a:t>o</a:t>
                </a:r>
                <a:endParaRPr dirty="0"/>
              </a:p>
            </p:txBody>
          </p:sp>
        </p:grpSp>
        <p:grpSp>
          <p:nvGrpSpPr>
            <p:cNvPr id="306" name="Google Shape;306;p7"/>
            <p:cNvGrpSpPr/>
            <p:nvPr/>
          </p:nvGrpSpPr>
          <p:grpSpPr>
            <a:xfrm>
              <a:off x="6781800" y="5486400"/>
              <a:ext cx="1219200" cy="533400"/>
              <a:chOff x="6781800" y="5486400"/>
              <a:chExt cx="1219200" cy="533400"/>
            </a:xfrm>
          </p:grpSpPr>
          <p:sp>
            <p:nvSpPr>
              <p:cNvPr id="307" name="Google Shape;307;p7"/>
              <p:cNvSpPr/>
              <p:nvPr/>
            </p:nvSpPr>
            <p:spPr>
              <a:xfrm>
                <a:off x="6781800" y="5486400"/>
                <a:ext cx="533400" cy="533400"/>
              </a:xfrm>
              <a:prstGeom prst="ellipse">
                <a:avLst/>
              </a:prstGeom>
              <a:solidFill>
                <a:schemeClr val="dk1">
                  <a:alpha val="8980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t</a:t>
                </a:r>
                <a:endParaRPr/>
              </a:p>
            </p:txBody>
          </p:sp>
          <p:sp>
            <p:nvSpPr>
              <p:cNvPr id="308" name="Google Shape;308;p7"/>
              <p:cNvSpPr/>
              <p:nvPr/>
            </p:nvSpPr>
            <p:spPr>
              <a:xfrm>
                <a:off x="74676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g</a:t>
                </a:r>
                <a:endParaRPr/>
              </a:p>
            </p:txBody>
          </p:sp>
        </p:grpSp>
      </p:grpSp>
      <p:cxnSp>
        <p:nvCxnSpPr>
          <p:cNvPr id="309" name="Google Shape;309;p7"/>
          <p:cNvCxnSpPr>
            <a:stCxn id="285" idx="4"/>
            <a:endCxn id="293" idx="0"/>
          </p:cNvCxnSpPr>
          <p:nvPr/>
        </p:nvCxnSpPr>
        <p:spPr>
          <a:xfrm>
            <a:off x="3268980" y="1360719"/>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310" name="Google Shape;310;p7"/>
          <p:cNvCxnSpPr>
            <a:stCxn id="286" idx="4"/>
            <a:endCxn id="293" idx="0"/>
          </p:cNvCxnSpPr>
          <p:nvPr/>
        </p:nvCxnSpPr>
        <p:spPr>
          <a:xfrm>
            <a:off x="4137660" y="1360719"/>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311" name="Google Shape;311;p7"/>
          <p:cNvCxnSpPr>
            <a:stCxn id="287" idx="4"/>
            <a:endCxn id="293" idx="0"/>
          </p:cNvCxnSpPr>
          <p:nvPr/>
        </p:nvCxnSpPr>
        <p:spPr>
          <a:xfrm flipH="1">
            <a:off x="4571940" y="1360719"/>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312" name="Google Shape;312;p7"/>
          <p:cNvCxnSpPr>
            <a:stCxn id="288" idx="4"/>
            <a:endCxn id="293" idx="0"/>
          </p:cNvCxnSpPr>
          <p:nvPr/>
        </p:nvCxnSpPr>
        <p:spPr>
          <a:xfrm flipH="1">
            <a:off x="4572120" y="1360719"/>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313" name="Google Shape;313;p7"/>
          <p:cNvCxnSpPr>
            <a:stCxn id="284" idx="4"/>
            <a:endCxn id="292" idx="0"/>
          </p:cNvCxnSpPr>
          <p:nvPr/>
        </p:nvCxnSpPr>
        <p:spPr>
          <a:xfrm>
            <a:off x="2400300" y="1360719"/>
            <a:ext cx="1276500" cy="990600"/>
          </a:xfrm>
          <a:prstGeom prst="straightConnector1">
            <a:avLst/>
          </a:prstGeom>
          <a:noFill/>
          <a:ln w="9525" cap="flat" cmpd="sng">
            <a:solidFill>
              <a:srgbClr val="000000"/>
            </a:solidFill>
            <a:prstDash val="solid"/>
            <a:round/>
            <a:headEnd type="none" w="sm" len="sm"/>
            <a:tailEnd type="none" w="sm" len="sm"/>
          </a:ln>
        </p:spPr>
      </p:cxnSp>
      <p:cxnSp>
        <p:nvCxnSpPr>
          <p:cNvPr id="314" name="Google Shape;314;p7"/>
          <p:cNvCxnSpPr>
            <a:stCxn id="298" idx="0"/>
            <a:endCxn id="291" idx="4"/>
          </p:cNvCxnSpPr>
          <p:nvPr/>
        </p:nvCxnSpPr>
        <p:spPr>
          <a:xfrm rot="10800000" flipH="1">
            <a:off x="1447800" y="2884719"/>
            <a:ext cx="1333500" cy="1295400"/>
          </a:xfrm>
          <a:prstGeom prst="straightConnector1">
            <a:avLst/>
          </a:prstGeom>
          <a:noFill/>
          <a:ln w="9525" cap="flat" cmpd="sng">
            <a:solidFill>
              <a:srgbClr val="000000"/>
            </a:solidFill>
            <a:prstDash val="solid"/>
            <a:round/>
            <a:headEnd type="none" w="sm" len="sm"/>
            <a:tailEnd type="none" w="sm" len="sm"/>
          </a:ln>
        </p:spPr>
      </p:cxnSp>
      <p:cxnSp>
        <p:nvCxnSpPr>
          <p:cNvPr id="315" name="Google Shape;315;p7"/>
          <p:cNvCxnSpPr>
            <a:stCxn id="300" idx="0"/>
            <a:endCxn id="292" idx="4"/>
          </p:cNvCxnSpPr>
          <p:nvPr/>
        </p:nvCxnSpPr>
        <p:spPr>
          <a:xfrm rot="10800000" flipH="1">
            <a:off x="2819400" y="2884719"/>
            <a:ext cx="857400" cy="1295400"/>
          </a:xfrm>
          <a:prstGeom prst="straightConnector1">
            <a:avLst/>
          </a:prstGeom>
          <a:noFill/>
          <a:ln w="9525" cap="flat" cmpd="sng">
            <a:solidFill>
              <a:srgbClr val="000000"/>
            </a:solidFill>
            <a:prstDash val="solid"/>
            <a:round/>
            <a:headEnd type="none" w="sm" len="sm"/>
            <a:tailEnd type="none" w="sm" len="sm"/>
          </a:ln>
        </p:spPr>
      </p:cxnSp>
      <p:cxnSp>
        <p:nvCxnSpPr>
          <p:cNvPr id="316" name="Google Shape;316;p7"/>
          <p:cNvCxnSpPr>
            <a:stCxn id="301" idx="0"/>
            <a:endCxn id="293" idx="4"/>
          </p:cNvCxnSpPr>
          <p:nvPr/>
        </p:nvCxnSpPr>
        <p:spPr>
          <a:xfrm rot="10800000" flipH="1">
            <a:off x="3505200" y="2884719"/>
            <a:ext cx="1066800" cy="1295400"/>
          </a:xfrm>
          <a:prstGeom prst="straightConnector1">
            <a:avLst/>
          </a:prstGeom>
          <a:noFill/>
          <a:ln w="9525" cap="flat" cmpd="sng">
            <a:solidFill>
              <a:srgbClr val="000000"/>
            </a:solidFill>
            <a:prstDash val="solid"/>
            <a:round/>
            <a:headEnd type="none" w="sm" len="sm"/>
            <a:tailEnd type="none" w="sm" len="sm"/>
          </a:ln>
        </p:spPr>
      </p:cxnSp>
      <p:cxnSp>
        <p:nvCxnSpPr>
          <p:cNvPr id="317" name="Google Shape;317;p7"/>
          <p:cNvCxnSpPr>
            <a:stCxn id="299" idx="0"/>
            <a:endCxn id="294" idx="4"/>
          </p:cNvCxnSpPr>
          <p:nvPr/>
        </p:nvCxnSpPr>
        <p:spPr>
          <a:xfrm rot="10800000" flipH="1">
            <a:off x="2133600" y="2884719"/>
            <a:ext cx="3333900" cy="1295400"/>
          </a:xfrm>
          <a:prstGeom prst="straightConnector1">
            <a:avLst/>
          </a:prstGeom>
          <a:noFill/>
          <a:ln w="9525" cap="flat" cmpd="sng">
            <a:solidFill>
              <a:srgbClr val="000000"/>
            </a:solidFill>
            <a:prstDash val="solid"/>
            <a:round/>
            <a:headEnd type="none" w="sm" len="sm"/>
            <a:tailEnd type="none" w="sm" len="sm"/>
          </a:ln>
        </p:spPr>
      </p:cxnSp>
      <p:cxnSp>
        <p:nvCxnSpPr>
          <p:cNvPr id="318" name="Google Shape;318;p7"/>
          <p:cNvCxnSpPr>
            <a:stCxn id="302" idx="0"/>
            <a:endCxn id="295" idx="4"/>
          </p:cNvCxnSpPr>
          <p:nvPr/>
        </p:nvCxnSpPr>
        <p:spPr>
          <a:xfrm rot="10800000" flipH="1">
            <a:off x="4191000" y="2884719"/>
            <a:ext cx="2171700" cy="1295400"/>
          </a:xfrm>
          <a:prstGeom prst="straightConnector1">
            <a:avLst/>
          </a:prstGeom>
          <a:noFill/>
          <a:ln w="9525" cap="flat" cmpd="sng">
            <a:solidFill>
              <a:srgbClr val="000000"/>
            </a:solidFill>
            <a:prstDash val="solid"/>
            <a:round/>
            <a:headEnd type="none" w="sm" len="sm"/>
            <a:tailEnd type="none" w="sm" len="sm"/>
          </a:ln>
        </p:spPr>
      </p:cxnSp>
      <p:cxnSp>
        <p:nvCxnSpPr>
          <p:cNvPr id="319" name="Google Shape;319;p7"/>
          <p:cNvCxnSpPr>
            <a:stCxn id="305" idx="0"/>
            <a:endCxn id="291" idx="4"/>
          </p:cNvCxnSpPr>
          <p:nvPr/>
        </p:nvCxnSpPr>
        <p:spPr>
          <a:xfrm rot="10800000">
            <a:off x="2781300" y="2884719"/>
            <a:ext cx="3162300" cy="1295400"/>
          </a:xfrm>
          <a:prstGeom prst="straightConnector1">
            <a:avLst/>
          </a:prstGeom>
          <a:noFill/>
          <a:ln w="9525" cap="flat" cmpd="sng">
            <a:solidFill>
              <a:srgbClr val="000000"/>
            </a:solidFill>
            <a:prstDash val="solid"/>
            <a:round/>
            <a:headEnd type="none" w="sm" len="sm"/>
            <a:tailEnd type="none" w="sm" len="sm"/>
          </a:ln>
        </p:spPr>
      </p:cxnSp>
      <p:cxnSp>
        <p:nvCxnSpPr>
          <p:cNvPr id="320" name="Google Shape;320;p7"/>
          <p:cNvCxnSpPr>
            <a:stCxn id="308" idx="1"/>
            <a:endCxn id="291" idx="4"/>
          </p:cNvCxnSpPr>
          <p:nvPr/>
        </p:nvCxnSpPr>
        <p:spPr>
          <a:xfrm rot="10800000">
            <a:off x="2781415" y="2884834"/>
            <a:ext cx="4726200" cy="1373400"/>
          </a:xfrm>
          <a:prstGeom prst="straightConnector1">
            <a:avLst/>
          </a:prstGeom>
          <a:noFill/>
          <a:ln w="9525" cap="flat" cmpd="sng">
            <a:solidFill>
              <a:srgbClr val="000000"/>
            </a:solidFill>
            <a:prstDash val="solid"/>
            <a:round/>
            <a:headEnd type="none" w="sm" len="sm"/>
            <a:tailEnd type="none" w="sm" len="sm"/>
          </a:ln>
        </p:spPr>
      </p:cxnSp>
      <p:cxnSp>
        <p:nvCxnSpPr>
          <p:cNvPr id="321" name="Google Shape;321;p7"/>
          <p:cNvCxnSpPr>
            <a:stCxn id="305" idx="0"/>
            <a:endCxn id="292" idx="4"/>
          </p:cNvCxnSpPr>
          <p:nvPr/>
        </p:nvCxnSpPr>
        <p:spPr>
          <a:xfrm rot="10800000">
            <a:off x="3676800" y="2884719"/>
            <a:ext cx="2266800" cy="1295400"/>
          </a:xfrm>
          <a:prstGeom prst="straightConnector1">
            <a:avLst/>
          </a:prstGeom>
          <a:noFill/>
          <a:ln w="9525" cap="flat" cmpd="sng">
            <a:solidFill>
              <a:srgbClr val="000000"/>
            </a:solidFill>
            <a:prstDash val="solid"/>
            <a:round/>
            <a:headEnd type="none" w="sm" len="sm"/>
            <a:tailEnd type="none" w="sm" len="sm"/>
          </a:ln>
        </p:spPr>
      </p:cxnSp>
      <p:cxnSp>
        <p:nvCxnSpPr>
          <p:cNvPr id="322" name="Google Shape;322;p7"/>
          <p:cNvCxnSpPr>
            <a:stCxn id="308" idx="1"/>
            <a:endCxn id="292" idx="4"/>
          </p:cNvCxnSpPr>
          <p:nvPr/>
        </p:nvCxnSpPr>
        <p:spPr>
          <a:xfrm rot="10800000">
            <a:off x="3676615" y="2884834"/>
            <a:ext cx="3831000" cy="1373400"/>
          </a:xfrm>
          <a:prstGeom prst="straightConnector1">
            <a:avLst/>
          </a:prstGeom>
          <a:noFill/>
          <a:ln w="9525" cap="flat" cmpd="sng">
            <a:solidFill>
              <a:srgbClr val="000000"/>
            </a:solidFill>
            <a:prstDash val="solid"/>
            <a:round/>
            <a:headEnd type="none" w="sm" len="sm"/>
            <a:tailEnd type="none" w="sm" len="sm"/>
          </a:ln>
        </p:spPr>
      </p:cxnSp>
      <p:cxnSp>
        <p:nvCxnSpPr>
          <p:cNvPr id="323" name="Google Shape;323;p7"/>
          <p:cNvCxnSpPr>
            <a:stCxn id="304" idx="0"/>
            <a:endCxn id="293" idx="4"/>
          </p:cNvCxnSpPr>
          <p:nvPr/>
        </p:nvCxnSpPr>
        <p:spPr>
          <a:xfrm rot="10800000">
            <a:off x="4572000" y="2884719"/>
            <a:ext cx="685800" cy="1295400"/>
          </a:xfrm>
          <a:prstGeom prst="straightConnector1">
            <a:avLst/>
          </a:prstGeom>
          <a:noFill/>
          <a:ln w="9525" cap="flat" cmpd="sng">
            <a:solidFill>
              <a:srgbClr val="000000"/>
            </a:solidFill>
            <a:prstDash val="solid"/>
            <a:round/>
            <a:headEnd type="none" w="sm" len="sm"/>
            <a:tailEnd type="none" w="sm" len="sm"/>
          </a:ln>
        </p:spPr>
      </p:cxnSp>
      <p:cxnSp>
        <p:nvCxnSpPr>
          <p:cNvPr id="324" name="Google Shape;324;p7"/>
          <p:cNvCxnSpPr>
            <a:stCxn id="307" idx="0"/>
            <a:endCxn id="293" idx="4"/>
          </p:cNvCxnSpPr>
          <p:nvPr/>
        </p:nvCxnSpPr>
        <p:spPr>
          <a:xfrm rot="10800000">
            <a:off x="4572000" y="2884719"/>
            <a:ext cx="2438400" cy="1295400"/>
          </a:xfrm>
          <a:prstGeom prst="straightConnector1">
            <a:avLst/>
          </a:prstGeom>
          <a:noFill/>
          <a:ln w="9525" cap="flat" cmpd="sng">
            <a:solidFill>
              <a:srgbClr val="000000"/>
            </a:solidFill>
            <a:prstDash val="solid"/>
            <a:round/>
            <a:headEnd type="none" w="sm" len="sm"/>
            <a:tailEnd type="none" w="sm" len="sm"/>
          </a:ln>
        </p:spPr>
      </p:cxnSp>
      <p:cxnSp>
        <p:nvCxnSpPr>
          <p:cNvPr id="325" name="Google Shape;325;p7"/>
          <p:cNvCxnSpPr>
            <a:stCxn id="304" idx="0"/>
            <a:endCxn id="294" idx="4"/>
          </p:cNvCxnSpPr>
          <p:nvPr/>
        </p:nvCxnSpPr>
        <p:spPr>
          <a:xfrm rot="10800000" flipH="1">
            <a:off x="5257800" y="2884719"/>
            <a:ext cx="209700" cy="1295400"/>
          </a:xfrm>
          <a:prstGeom prst="straightConnector1">
            <a:avLst/>
          </a:prstGeom>
          <a:noFill/>
          <a:ln w="9525" cap="flat" cmpd="sng">
            <a:solidFill>
              <a:srgbClr val="000000"/>
            </a:solidFill>
            <a:prstDash val="solid"/>
            <a:round/>
            <a:headEnd type="none" w="sm" len="sm"/>
            <a:tailEnd type="none" w="sm" len="sm"/>
          </a:ln>
        </p:spPr>
      </p:cxnSp>
      <p:cxnSp>
        <p:nvCxnSpPr>
          <p:cNvPr id="326" name="Google Shape;326;p7"/>
          <p:cNvCxnSpPr>
            <a:stCxn id="307" idx="0"/>
            <a:endCxn id="294" idx="4"/>
          </p:cNvCxnSpPr>
          <p:nvPr/>
        </p:nvCxnSpPr>
        <p:spPr>
          <a:xfrm rot="10800000">
            <a:off x="5467500" y="2884719"/>
            <a:ext cx="1542900" cy="1295400"/>
          </a:xfrm>
          <a:prstGeom prst="straightConnector1">
            <a:avLst/>
          </a:prstGeom>
          <a:noFill/>
          <a:ln w="9525" cap="flat" cmpd="sng">
            <a:solidFill>
              <a:srgbClr val="000000"/>
            </a:solidFill>
            <a:prstDash val="solid"/>
            <a:round/>
            <a:headEnd type="none" w="sm" len="sm"/>
            <a:tailEnd type="none" w="sm" len="sm"/>
          </a:ln>
        </p:spPr>
      </p:cxnSp>
      <p:cxnSp>
        <p:nvCxnSpPr>
          <p:cNvPr id="327" name="Google Shape;327;p7"/>
          <p:cNvCxnSpPr>
            <a:stCxn id="304" idx="0"/>
            <a:endCxn id="295" idx="4"/>
          </p:cNvCxnSpPr>
          <p:nvPr/>
        </p:nvCxnSpPr>
        <p:spPr>
          <a:xfrm rot="10800000" flipH="1">
            <a:off x="5257800" y="2884719"/>
            <a:ext cx="1104900" cy="1295400"/>
          </a:xfrm>
          <a:prstGeom prst="straightConnector1">
            <a:avLst/>
          </a:prstGeom>
          <a:noFill/>
          <a:ln w="9525" cap="flat" cmpd="sng">
            <a:solidFill>
              <a:srgbClr val="000000"/>
            </a:solidFill>
            <a:prstDash val="solid"/>
            <a:round/>
            <a:headEnd type="none" w="sm" len="sm"/>
            <a:tailEnd type="none" w="sm" len="sm"/>
          </a:ln>
        </p:spPr>
      </p:cxnSp>
      <p:cxnSp>
        <p:nvCxnSpPr>
          <p:cNvPr id="328" name="Google Shape;328;p7"/>
          <p:cNvCxnSpPr>
            <a:stCxn id="307" idx="0"/>
            <a:endCxn id="295" idx="4"/>
          </p:cNvCxnSpPr>
          <p:nvPr/>
        </p:nvCxnSpPr>
        <p:spPr>
          <a:xfrm rot="10800000">
            <a:off x="6362700" y="2884719"/>
            <a:ext cx="647700" cy="1295400"/>
          </a:xfrm>
          <a:prstGeom prst="straightConnector1">
            <a:avLst/>
          </a:prstGeom>
          <a:noFill/>
          <a:ln w="9525" cap="flat" cmpd="sng">
            <a:solidFill>
              <a:srgbClr val="000000"/>
            </a:solidFill>
            <a:prstDash val="solid"/>
            <a:round/>
            <a:headEnd type="none" w="sm" len="sm"/>
            <a:tailEnd type="none" w="sm" len="sm"/>
          </a:ln>
        </p:spPr>
      </p:cxnSp>
      <p:cxnSp>
        <p:nvCxnSpPr>
          <p:cNvPr id="329" name="Google Shape;329;p7"/>
          <p:cNvCxnSpPr>
            <a:stCxn id="286" idx="4"/>
            <a:endCxn id="292" idx="0"/>
          </p:cNvCxnSpPr>
          <p:nvPr/>
        </p:nvCxnSpPr>
        <p:spPr>
          <a:xfrm flipH="1">
            <a:off x="3676560" y="1360719"/>
            <a:ext cx="461100" cy="990600"/>
          </a:xfrm>
          <a:prstGeom prst="straightConnector1">
            <a:avLst/>
          </a:prstGeom>
          <a:noFill/>
          <a:ln w="9525" cap="flat" cmpd="sng">
            <a:solidFill>
              <a:srgbClr val="000000"/>
            </a:solidFill>
            <a:prstDash val="solid"/>
            <a:round/>
            <a:headEnd type="none" w="sm" len="sm"/>
            <a:tailEnd type="none" w="sm" len="sm"/>
          </a:ln>
        </p:spPr>
      </p:cxnSp>
      <p:cxnSp>
        <p:nvCxnSpPr>
          <p:cNvPr id="330" name="Google Shape;330;p7"/>
          <p:cNvCxnSpPr>
            <a:stCxn id="286" idx="4"/>
            <a:endCxn id="294" idx="0"/>
          </p:cNvCxnSpPr>
          <p:nvPr/>
        </p:nvCxnSpPr>
        <p:spPr>
          <a:xfrm>
            <a:off x="4137660" y="1360719"/>
            <a:ext cx="1329600" cy="990600"/>
          </a:xfrm>
          <a:prstGeom prst="straightConnector1">
            <a:avLst/>
          </a:prstGeom>
          <a:noFill/>
          <a:ln w="9525" cap="flat" cmpd="sng">
            <a:solidFill>
              <a:srgbClr val="000000"/>
            </a:solidFill>
            <a:prstDash val="solid"/>
            <a:round/>
            <a:headEnd type="none" w="sm" len="sm"/>
            <a:tailEnd type="none" w="sm" len="sm"/>
          </a:ln>
        </p:spPr>
      </p:cxnSp>
      <p:cxnSp>
        <p:nvCxnSpPr>
          <p:cNvPr id="331" name="Google Shape;331;p7"/>
          <p:cNvCxnSpPr>
            <a:stCxn id="289" idx="4"/>
            <a:endCxn id="294" idx="0"/>
          </p:cNvCxnSpPr>
          <p:nvPr/>
        </p:nvCxnSpPr>
        <p:spPr>
          <a:xfrm flipH="1">
            <a:off x="5467500" y="1360719"/>
            <a:ext cx="1276200" cy="990600"/>
          </a:xfrm>
          <a:prstGeom prst="straightConnector1">
            <a:avLst/>
          </a:prstGeom>
          <a:noFill/>
          <a:ln w="9525" cap="flat" cmpd="sng">
            <a:solidFill>
              <a:srgbClr val="000000"/>
            </a:solidFill>
            <a:prstDash val="solid"/>
            <a:round/>
            <a:headEnd type="none" w="sm" len="sm"/>
            <a:tailEnd type="none" w="sm" len="sm"/>
          </a:ln>
        </p:spPr>
      </p:cxnSp>
      <p:cxnSp>
        <p:nvCxnSpPr>
          <p:cNvPr id="332" name="Google Shape;332;p7"/>
          <p:cNvCxnSpPr>
            <a:stCxn id="287" idx="4"/>
            <a:endCxn id="292" idx="0"/>
          </p:cNvCxnSpPr>
          <p:nvPr/>
        </p:nvCxnSpPr>
        <p:spPr>
          <a:xfrm flipH="1">
            <a:off x="3676740" y="1360719"/>
            <a:ext cx="1329600" cy="990600"/>
          </a:xfrm>
          <a:prstGeom prst="straightConnector1">
            <a:avLst/>
          </a:prstGeom>
          <a:noFill/>
          <a:ln w="9525" cap="flat" cmpd="sng">
            <a:solidFill>
              <a:srgbClr val="000000"/>
            </a:solidFill>
            <a:prstDash val="solid"/>
            <a:round/>
            <a:headEnd type="none" w="sm" len="sm"/>
            <a:tailEnd type="none" w="sm" len="sm"/>
          </a:ln>
        </p:spPr>
      </p:cxnSp>
      <p:cxnSp>
        <p:nvCxnSpPr>
          <p:cNvPr id="333" name="Google Shape;333;p7"/>
          <p:cNvCxnSpPr>
            <a:stCxn id="287" idx="4"/>
            <a:endCxn id="294" idx="0"/>
          </p:cNvCxnSpPr>
          <p:nvPr/>
        </p:nvCxnSpPr>
        <p:spPr>
          <a:xfrm>
            <a:off x="5006340" y="1360719"/>
            <a:ext cx="461100" cy="990600"/>
          </a:xfrm>
          <a:prstGeom prst="straightConnector1">
            <a:avLst/>
          </a:prstGeom>
          <a:noFill/>
          <a:ln w="9525" cap="flat" cmpd="sng">
            <a:solidFill>
              <a:srgbClr val="000000"/>
            </a:solidFill>
            <a:prstDash val="solid"/>
            <a:round/>
            <a:headEnd type="none" w="sm" len="sm"/>
            <a:tailEnd type="none" w="sm" len="sm"/>
          </a:ln>
        </p:spPr>
      </p:cxnSp>
      <p:cxnSp>
        <p:nvCxnSpPr>
          <p:cNvPr id="334" name="Google Shape;334;p7"/>
          <p:cNvCxnSpPr>
            <a:stCxn id="288" idx="4"/>
            <a:endCxn id="292" idx="0"/>
          </p:cNvCxnSpPr>
          <p:nvPr/>
        </p:nvCxnSpPr>
        <p:spPr>
          <a:xfrm flipH="1">
            <a:off x="3676620" y="1360719"/>
            <a:ext cx="2198400" cy="990600"/>
          </a:xfrm>
          <a:prstGeom prst="straightConnector1">
            <a:avLst/>
          </a:prstGeom>
          <a:noFill/>
          <a:ln w="9525" cap="flat" cmpd="sng">
            <a:solidFill>
              <a:srgbClr val="000000"/>
            </a:solidFill>
            <a:prstDash val="solid"/>
            <a:round/>
            <a:headEnd type="none" w="sm" len="sm"/>
            <a:tailEnd type="none" w="sm" len="sm"/>
          </a:ln>
        </p:spPr>
      </p:cxnSp>
      <p:cxnSp>
        <p:nvCxnSpPr>
          <p:cNvPr id="335" name="Google Shape;335;p7"/>
          <p:cNvCxnSpPr>
            <a:stCxn id="288" idx="4"/>
            <a:endCxn id="293" idx="0"/>
          </p:cNvCxnSpPr>
          <p:nvPr/>
        </p:nvCxnSpPr>
        <p:spPr>
          <a:xfrm flipH="1">
            <a:off x="4572120" y="1360719"/>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336" name="Google Shape;336;p7"/>
          <p:cNvCxnSpPr>
            <a:stCxn id="288" idx="4"/>
            <a:endCxn id="294" idx="0"/>
          </p:cNvCxnSpPr>
          <p:nvPr/>
        </p:nvCxnSpPr>
        <p:spPr>
          <a:xfrm flipH="1">
            <a:off x="5467320" y="1360719"/>
            <a:ext cx="407700" cy="990600"/>
          </a:xfrm>
          <a:prstGeom prst="straightConnector1">
            <a:avLst/>
          </a:prstGeom>
          <a:noFill/>
          <a:ln w="9525" cap="flat" cmpd="sng">
            <a:solidFill>
              <a:srgbClr val="000000"/>
            </a:solidFill>
            <a:prstDash val="solid"/>
            <a:round/>
            <a:headEnd type="none" w="sm" len="sm"/>
            <a:tailEnd type="none" w="sm" len="sm"/>
          </a:ln>
        </p:spPr>
      </p:cxnSp>
      <p:sp>
        <p:nvSpPr>
          <p:cNvPr id="337" name="Google Shape;337;p7"/>
          <p:cNvSpPr txBox="1"/>
          <p:nvPr/>
        </p:nvSpPr>
        <p:spPr>
          <a:xfrm>
            <a:off x="1447800" y="141310"/>
            <a:ext cx="6477000" cy="64633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800" b="1" i="0" u="none" strike="noStrike" cap="none">
                <a:solidFill>
                  <a:srgbClr val="000000"/>
                </a:solidFill>
                <a:latin typeface="Calibri"/>
                <a:ea typeface="Calibri"/>
                <a:cs typeface="Calibri"/>
                <a:sym typeface="Calibri"/>
              </a:rPr>
              <a:t>Phonemes activate phonologically similar words and </a:t>
            </a:r>
            <a:br>
              <a:rPr lang="en-US" sz="1800" b="1" i="0" u="none" strike="noStrike" cap="none">
                <a:solidFill>
                  <a:srgbClr val="000000"/>
                </a:solidFill>
                <a:latin typeface="Calibri"/>
                <a:ea typeface="Calibri"/>
                <a:cs typeface="Calibri"/>
                <a:sym typeface="Calibri"/>
              </a:rPr>
            </a:br>
            <a:r>
              <a:rPr lang="en-US" sz="1800" b="1" i="0" u="none" strike="noStrike" cap="none">
                <a:solidFill>
                  <a:srgbClr val="000000"/>
                </a:solidFill>
                <a:latin typeface="Calibri"/>
                <a:ea typeface="Calibri"/>
                <a:cs typeface="Calibri"/>
                <a:sym typeface="Calibri"/>
              </a:rPr>
              <a:t>semantic features of semantically similar words</a:t>
            </a:r>
            <a:endParaRPr/>
          </a:p>
        </p:txBody>
      </p:sp>
      <p:pic>
        <p:nvPicPr>
          <p:cNvPr id="338" name="Google Shape;338;p7" descr="C:\My Documents\My Pictures\PNT-cat.jpg"/>
          <p:cNvPicPr preferRelativeResize="0"/>
          <p:nvPr/>
        </p:nvPicPr>
        <p:blipFill rotWithShape="1">
          <a:blip r:embed="rId5">
            <a:alphaModFix/>
          </a:blip>
          <a:srcRect l="-1083" t="4333" b="10667"/>
          <a:stretch/>
        </p:blipFill>
        <p:spPr>
          <a:xfrm>
            <a:off x="7739886" y="610438"/>
            <a:ext cx="1039067" cy="833418"/>
          </a:xfrm>
          <a:prstGeom prst="rect">
            <a:avLst/>
          </a:prstGeom>
          <a:noFill/>
          <a:ln>
            <a:noFill/>
          </a:ln>
        </p:spPr>
      </p:pic>
      <p:sp>
        <p:nvSpPr>
          <p:cNvPr id="339" name="Google Shape;339;p7"/>
          <p:cNvSpPr txBox="1"/>
          <p:nvPr/>
        </p:nvSpPr>
        <p:spPr>
          <a:xfrm>
            <a:off x="7424289" y="1443856"/>
            <a:ext cx="165984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chemeClr val="dk2"/>
                </a:solidFill>
                <a:latin typeface="Calibri"/>
                <a:ea typeface="Calibri"/>
                <a:cs typeface="Calibri"/>
                <a:sym typeface="Calibri"/>
              </a:rPr>
              <a:t>“Name this picture”</a:t>
            </a:r>
            <a:endParaRPr/>
          </a:p>
        </p:txBody>
      </p:sp>
      <p:sp>
        <p:nvSpPr>
          <p:cNvPr id="340" name="Google Shape;340;p7"/>
          <p:cNvSpPr txBox="1"/>
          <p:nvPr/>
        </p:nvSpPr>
        <p:spPr>
          <a:xfrm rot="5400000">
            <a:off x="7532857" y="2876396"/>
            <a:ext cx="2208886"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1" i="0" u="none" strike="noStrike" cap="none">
                <a:solidFill>
                  <a:schemeClr val="dk2"/>
                </a:solidFill>
                <a:latin typeface="Calibri"/>
                <a:ea typeface="Calibri"/>
                <a:cs typeface="Calibri"/>
                <a:sym typeface="Calibri"/>
              </a:rPr>
              <a:t>Upward</a:t>
            </a:r>
            <a:r>
              <a:rPr lang="en-US" sz="1200" b="0" i="0" u="none" strike="noStrike" cap="none">
                <a:solidFill>
                  <a:schemeClr val="dk2"/>
                </a:solidFill>
                <a:latin typeface="Calibri"/>
                <a:ea typeface="Calibri"/>
                <a:cs typeface="Calibri"/>
                <a:sym typeface="Calibri"/>
              </a:rPr>
              <a:t> spreading activation</a:t>
            </a:r>
            <a:endParaRPr sz="1200" b="1" i="0" u="none" strike="noStrike" cap="none">
              <a:solidFill>
                <a:schemeClr val="dk2"/>
              </a:solidFill>
              <a:latin typeface="Calibri"/>
              <a:ea typeface="Calibri"/>
              <a:cs typeface="Calibri"/>
              <a:sym typeface="Calibri"/>
            </a:endParaRPr>
          </a:p>
        </p:txBody>
      </p:sp>
      <p:sp>
        <p:nvSpPr>
          <p:cNvPr id="341" name="Google Shape;341;p7"/>
          <p:cNvSpPr/>
          <p:nvPr/>
        </p:nvSpPr>
        <p:spPr>
          <a:xfrm rot="10800000">
            <a:off x="8066314" y="2002971"/>
            <a:ext cx="348343" cy="1926772"/>
          </a:xfrm>
          <a:prstGeom prst="downArrow">
            <a:avLst>
              <a:gd name="adj1" fmla="val 50000"/>
              <a:gd name="adj2" fmla="val 50000"/>
            </a:avLst>
          </a:prstGeom>
          <a:solidFill>
            <a:schemeClr val="accent1"/>
          </a:solidFill>
          <a:ln w="25400" cap="flat" cmpd="sng">
            <a:solidFill>
              <a:srgbClr val="404040"/>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42" name="Google Shape;342;p7"/>
          <p:cNvSpPr txBox="1"/>
          <p:nvPr/>
        </p:nvSpPr>
        <p:spPr>
          <a:xfrm>
            <a:off x="128166" y="929245"/>
            <a:ext cx="1039067"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SEMANTICS</a:t>
            </a:r>
            <a:endParaRPr/>
          </a:p>
        </p:txBody>
      </p:sp>
      <p:sp>
        <p:nvSpPr>
          <p:cNvPr id="343" name="Google Shape;343;p7"/>
          <p:cNvSpPr txBox="1"/>
          <p:nvPr/>
        </p:nvSpPr>
        <p:spPr>
          <a:xfrm>
            <a:off x="186357" y="2453245"/>
            <a:ext cx="75373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WORDS</a:t>
            </a:r>
            <a:endParaRPr/>
          </a:p>
        </p:txBody>
      </p:sp>
      <p:sp>
        <p:nvSpPr>
          <p:cNvPr id="344" name="Google Shape;344;p7"/>
          <p:cNvSpPr txBox="1"/>
          <p:nvPr/>
        </p:nvSpPr>
        <p:spPr>
          <a:xfrm>
            <a:off x="45292" y="4290898"/>
            <a:ext cx="103586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PHONEMES</a:t>
            </a:r>
            <a:endParaRPr/>
          </a:p>
        </p:txBody>
      </p:sp>
      <p:sp>
        <p:nvSpPr>
          <p:cNvPr id="345" name="Google Shape;345;p7"/>
          <p:cNvSpPr txBox="1"/>
          <p:nvPr/>
        </p:nvSpPr>
        <p:spPr>
          <a:xfrm>
            <a:off x="2329546" y="4819962"/>
            <a:ext cx="7585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ONSETS</a:t>
            </a:r>
            <a:endParaRPr/>
          </a:p>
        </p:txBody>
      </p:sp>
      <p:sp>
        <p:nvSpPr>
          <p:cNvPr id="346" name="Google Shape;346;p7"/>
          <p:cNvSpPr txBox="1"/>
          <p:nvPr/>
        </p:nvSpPr>
        <p:spPr>
          <a:xfrm>
            <a:off x="5148172" y="4819960"/>
            <a:ext cx="8114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VOWELS</a:t>
            </a:r>
            <a:endParaRPr/>
          </a:p>
        </p:txBody>
      </p:sp>
      <p:sp>
        <p:nvSpPr>
          <p:cNvPr id="347" name="Google Shape;347;p7"/>
          <p:cNvSpPr txBox="1"/>
          <p:nvPr/>
        </p:nvSpPr>
        <p:spPr>
          <a:xfrm>
            <a:off x="6938895" y="4819961"/>
            <a:ext cx="69602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CODAS</a:t>
            </a:r>
            <a:endParaRPr/>
          </a:p>
        </p:txBody>
      </p:sp>
      <p:sp>
        <p:nvSpPr>
          <p:cNvPr id="348" name="Google Shape;348;p7"/>
          <p:cNvSpPr txBox="1"/>
          <p:nvPr/>
        </p:nvSpPr>
        <p:spPr>
          <a:xfrm>
            <a:off x="91817" y="83785"/>
            <a:ext cx="1333501" cy="646331"/>
          </a:xfrm>
          <a:prstGeom prst="rect">
            <a:avLst/>
          </a:prstGeom>
          <a:solidFill>
            <a:srgbClr val="DDDDDD"/>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Calibri"/>
                <a:ea typeface="Calibri"/>
                <a:cs typeface="Calibri"/>
                <a:sym typeface="Calibri"/>
              </a:rPr>
              <a:t>Step 1:</a:t>
            </a:r>
            <a:endParaRPr/>
          </a:p>
          <a:p>
            <a:pPr marL="0" marR="0" lvl="0" indent="0" algn="ctr" rtl="0">
              <a:lnSpc>
                <a:spcPct val="100000"/>
              </a:lnSpc>
              <a:spcBef>
                <a:spcPts val="0"/>
              </a:spcBef>
              <a:spcAft>
                <a:spcPts val="0"/>
              </a:spcAft>
              <a:buNone/>
            </a:pPr>
            <a:r>
              <a:rPr lang="en-US" sz="1200" b="0" i="0" u="none" strike="noStrike" cap="none">
                <a:solidFill>
                  <a:srgbClr val="000000"/>
                </a:solidFill>
                <a:latin typeface="Calibri"/>
                <a:ea typeface="Calibri"/>
                <a:cs typeface="Calibri"/>
                <a:sym typeface="Calibri"/>
              </a:rPr>
              <a:t>Lexical-semantic processing</a:t>
            </a:r>
            <a:endParaRPr/>
          </a:p>
        </p:txBody>
      </p:sp>
      <p:pic>
        <p:nvPicPr>
          <p:cNvPr id="2" name="Audio 1">
            <a:hlinkClick r:id="" action="ppaction://media"/>
            <a:extLst>
              <a:ext uri="{FF2B5EF4-FFF2-40B4-BE49-F238E27FC236}">
                <a16:creationId xmlns:a16="http://schemas.microsoft.com/office/drawing/2014/main" id="{269267BF-BC90-7047-8535-1331B78262C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8443"/>
    </mc:Choice>
    <mc:Fallback>
      <p:transition spd="slow" advTm="184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352"/>
        <p:cNvGrpSpPr/>
        <p:nvPr/>
      </p:nvGrpSpPr>
      <p:grpSpPr>
        <a:xfrm>
          <a:off x="0" y="0"/>
          <a:ext cx="0" cy="0"/>
          <a:chOff x="0" y="0"/>
          <a:chExt cx="0" cy="0"/>
        </a:xfrm>
      </p:grpSpPr>
      <p:grpSp>
        <p:nvGrpSpPr>
          <p:cNvPr id="353" name="Google Shape;353;p8"/>
          <p:cNvGrpSpPr/>
          <p:nvPr/>
        </p:nvGrpSpPr>
        <p:grpSpPr>
          <a:xfrm>
            <a:off x="2133600" y="816430"/>
            <a:ext cx="4876800" cy="533400"/>
            <a:chOff x="2133600" y="2286000"/>
            <a:chExt cx="4876800" cy="533400"/>
          </a:xfrm>
        </p:grpSpPr>
        <p:sp>
          <p:nvSpPr>
            <p:cNvPr id="354" name="Google Shape;354;p8"/>
            <p:cNvSpPr/>
            <p:nvPr/>
          </p:nvSpPr>
          <p:spPr>
            <a:xfrm>
              <a:off x="2133600" y="2286000"/>
              <a:ext cx="533400" cy="533400"/>
            </a:xfrm>
            <a:prstGeom prst="ellipse">
              <a:avLst/>
            </a:prstGeom>
            <a:solidFill>
              <a:schemeClr val="dk1">
                <a:alpha val="10980"/>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355" name="Google Shape;355;p8"/>
            <p:cNvSpPr/>
            <p:nvPr/>
          </p:nvSpPr>
          <p:spPr>
            <a:xfrm>
              <a:off x="300228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356" name="Google Shape;356;p8"/>
            <p:cNvSpPr/>
            <p:nvPr/>
          </p:nvSpPr>
          <p:spPr>
            <a:xfrm>
              <a:off x="387096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357" name="Google Shape;357;p8"/>
            <p:cNvSpPr/>
            <p:nvPr/>
          </p:nvSpPr>
          <p:spPr>
            <a:xfrm>
              <a:off x="473964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358" name="Google Shape;358;p8"/>
            <p:cNvSpPr/>
            <p:nvPr/>
          </p:nvSpPr>
          <p:spPr>
            <a:xfrm>
              <a:off x="5608320" y="2286000"/>
              <a:ext cx="533400" cy="533400"/>
            </a:xfrm>
            <a:prstGeom prst="ellipse">
              <a:avLst/>
            </a:prstGeom>
            <a:solidFill>
              <a:schemeClr val="dk1"/>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359" name="Google Shape;359;p8"/>
            <p:cNvSpPr/>
            <p:nvPr/>
          </p:nvSpPr>
          <p:spPr>
            <a:xfrm>
              <a:off x="6477000" y="2286000"/>
              <a:ext cx="533400" cy="533400"/>
            </a:xfrm>
            <a:prstGeom prst="ellipse">
              <a:avLst/>
            </a:prstGeom>
            <a:solidFill>
              <a:schemeClr val="dk1">
                <a:alpha val="10980"/>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nvGrpSpPr>
          <p:cNvPr id="360" name="Google Shape;360;p8"/>
          <p:cNvGrpSpPr/>
          <p:nvPr/>
        </p:nvGrpSpPr>
        <p:grpSpPr>
          <a:xfrm>
            <a:off x="2514600" y="2340430"/>
            <a:ext cx="4114800" cy="533400"/>
            <a:chOff x="2514600" y="2286000"/>
            <a:chExt cx="4114800" cy="533400"/>
          </a:xfrm>
        </p:grpSpPr>
        <p:sp>
          <p:nvSpPr>
            <p:cNvPr id="361" name="Google Shape;361;p8"/>
            <p:cNvSpPr/>
            <p:nvPr/>
          </p:nvSpPr>
          <p:spPr>
            <a:xfrm>
              <a:off x="2514600" y="2286000"/>
              <a:ext cx="533400" cy="533400"/>
            </a:xfrm>
            <a:prstGeom prst="ellipse">
              <a:avLst/>
            </a:prstGeom>
            <a:solidFill>
              <a:schemeClr val="dk1">
                <a:alpha val="9803"/>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LOG</a:t>
              </a:r>
              <a:endParaRPr dirty="0"/>
            </a:p>
          </p:txBody>
        </p:sp>
        <p:sp>
          <p:nvSpPr>
            <p:cNvPr id="362" name="Google Shape;362;p8"/>
            <p:cNvSpPr/>
            <p:nvPr/>
          </p:nvSpPr>
          <p:spPr>
            <a:xfrm>
              <a:off x="3409950" y="2286000"/>
              <a:ext cx="533400" cy="533400"/>
            </a:xfrm>
            <a:prstGeom prst="ellipse">
              <a:avLst/>
            </a:prstGeom>
            <a:solidFill>
              <a:schemeClr val="dk1">
                <a:alpha val="22745"/>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DOG</a:t>
              </a:r>
              <a:endParaRPr sz="1300" dirty="0"/>
            </a:p>
          </p:txBody>
        </p:sp>
        <p:sp>
          <p:nvSpPr>
            <p:cNvPr id="363" name="Google Shape;363;p8"/>
            <p:cNvSpPr/>
            <p:nvPr/>
          </p:nvSpPr>
          <p:spPr>
            <a:xfrm>
              <a:off x="4305300" y="2286000"/>
              <a:ext cx="533400" cy="533400"/>
            </a:xfrm>
            <a:prstGeom prst="ellipse">
              <a:avLst/>
            </a:prstGeom>
            <a:solidFill>
              <a:srgbClr val="00B050">
                <a:alpha val="93725"/>
              </a:srgb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CAT</a:t>
              </a:r>
              <a:endParaRPr dirty="0"/>
            </a:p>
          </p:txBody>
        </p:sp>
        <p:sp>
          <p:nvSpPr>
            <p:cNvPr id="364" name="Google Shape;364;p8"/>
            <p:cNvSpPr/>
            <p:nvPr/>
          </p:nvSpPr>
          <p:spPr>
            <a:xfrm>
              <a:off x="5200650" y="2286000"/>
              <a:ext cx="533400" cy="533400"/>
            </a:xfrm>
            <a:prstGeom prst="ellipse">
              <a:avLst/>
            </a:prstGeom>
            <a:solidFill>
              <a:schemeClr val="dk1">
                <a:alpha val="40784"/>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RAT</a:t>
              </a:r>
              <a:endParaRPr dirty="0"/>
            </a:p>
          </p:txBody>
        </p:sp>
        <p:sp>
          <p:nvSpPr>
            <p:cNvPr id="365" name="Google Shape;365;p8"/>
            <p:cNvSpPr/>
            <p:nvPr/>
          </p:nvSpPr>
          <p:spPr>
            <a:xfrm>
              <a:off x="6096000" y="2286000"/>
              <a:ext cx="533400" cy="533400"/>
            </a:xfrm>
            <a:prstGeom prst="ellipse">
              <a:avLst/>
            </a:prstGeom>
            <a:solidFill>
              <a:schemeClr val="dk1">
                <a:alpha val="9803"/>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MAT</a:t>
              </a:r>
              <a:endParaRPr dirty="0"/>
            </a:p>
          </p:txBody>
        </p:sp>
      </p:grpSp>
      <p:grpSp>
        <p:nvGrpSpPr>
          <p:cNvPr id="366" name="Google Shape;366;p8"/>
          <p:cNvGrpSpPr/>
          <p:nvPr/>
        </p:nvGrpSpPr>
        <p:grpSpPr>
          <a:xfrm>
            <a:off x="1181100" y="4169230"/>
            <a:ext cx="6781800" cy="533400"/>
            <a:chOff x="1219200" y="5486400"/>
            <a:chExt cx="6781800" cy="533400"/>
          </a:xfrm>
        </p:grpSpPr>
        <p:grpSp>
          <p:nvGrpSpPr>
            <p:cNvPr id="367" name="Google Shape;367;p8"/>
            <p:cNvGrpSpPr/>
            <p:nvPr/>
          </p:nvGrpSpPr>
          <p:grpSpPr>
            <a:xfrm>
              <a:off x="1219200" y="5486400"/>
              <a:ext cx="3276600" cy="533400"/>
              <a:chOff x="762000" y="5486400"/>
              <a:chExt cx="3276600" cy="533400"/>
            </a:xfrm>
          </p:grpSpPr>
          <p:sp>
            <p:nvSpPr>
              <p:cNvPr id="368" name="Google Shape;368;p8"/>
              <p:cNvSpPr/>
              <p:nvPr/>
            </p:nvSpPr>
            <p:spPr>
              <a:xfrm>
                <a:off x="7620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l</a:t>
                </a:r>
                <a:endParaRPr/>
              </a:p>
            </p:txBody>
          </p:sp>
          <p:sp>
            <p:nvSpPr>
              <p:cNvPr id="369" name="Google Shape;369;p8"/>
              <p:cNvSpPr/>
              <p:nvPr/>
            </p:nvSpPr>
            <p:spPr>
              <a:xfrm>
                <a:off x="14478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r</a:t>
                </a:r>
                <a:endParaRPr/>
              </a:p>
            </p:txBody>
          </p:sp>
          <p:sp>
            <p:nvSpPr>
              <p:cNvPr id="370" name="Google Shape;370;p8"/>
              <p:cNvSpPr/>
              <p:nvPr/>
            </p:nvSpPr>
            <p:spPr>
              <a:xfrm>
                <a:off x="21336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Arial"/>
                    <a:ea typeface="Arial"/>
                    <a:cs typeface="Arial"/>
                    <a:sym typeface="Arial"/>
                  </a:rPr>
                  <a:t>d</a:t>
                </a:r>
                <a:endParaRPr/>
              </a:p>
            </p:txBody>
          </p:sp>
          <p:sp>
            <p:nvSpPr>
              <p:cNvPr id="371" name="Google Shape;371;p8"/>
              <p:cNvSpPr/>
              <p:nvPr/>
            </p:nvSpPr>
            <p:spPr>
              <a:xfrm>
                <a:off x="2819400" y="5486400"/>
                <a:ext cx="533400" cy="533400"/>
              </a:xfrm>
              <a:prstGeom prst="ellipse">
                <a:avLst/>
              </a:prstGeom>
              <a:solidFill>
                <a:schemeClr val="dk1">
                  <a:alpha val="80784"/>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k</a:t>
                </a:r>
                <a:endParaRPr/>
              </a:p>
            </p:txBody>
          </p:sp>
          <p:sp>
            <p:nvSpPr>
              <p:cNvPr id="372" name="Google Shape;372;p8"/>
              <p:cNvSpPr/>
              <p:nvPr/>
            </p:nvSpPr>
            <p:spPr>
              <a:xfrm>
                <a:off x="35052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m</a:t>
                </a:r>
                <a:endParaRPr/>
              </a:p>
            </p:txBody>
          </p:sp>
        </p:grpSp>
        <p:grpSp>
          <p:nvGrpSpPr>
            <p:cNvPr id="373" name="Google Shape;373;p8"/>
            <p:cNvGrpSpPr/>
            <p:nvPr/>
          </p:nvGrpSpPr>
          <p:grpSpPr>
            <a:xfrm>
              <a:off x="5029200" y="5486400"/>
              <a:ext cx="1219200" cy="533400"/>
              <a:chOff x="5105400" y="5486400"/>
              <a:chExt cx="1219200" cy="533400"/>
            </a:xfrm>
          </p:grpSpPr>
          <p:sp>
            <p:nvSpPr>
              <p:cNvPr id="374" name="Google Shape;374;p8"/>
              <p:cNvSpPr/>
              <p:nvPr/>
            </p:nvSpPr>
            <p:spPr>
              <a:xfrm>
                <a:off x="5105400" y="5486400"/>
                <a:ext cx="533400" cy="533400"/>
              </a:xfrm>
              <a:prstGeom prst="ellipse">
                <a:avLst/>
              </a:prstGeom>
              <a:solidFill>
                <a:schemeClr val="dk1">
                  <a:alpha val="8980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æ</a:t>
                </a:r>
                <a:endParaRPr sz="1400" b="0" i="0" u="none" strike="noStrike" cap="none">
                  <a:solidFill>
                    <a:schemeClr val="dk2"/>
                  </a:solidFill>
                  <a:latin typeface="Calibri"/>
                  <a:ea typeface="Calibri"/>
                  <a:cs typeface="Calibri"/>
                  <a:sym typeface="Calibri"/>
                </a:endParaRPr>
              </a:p>
            </p:txBody>
          </p:sp>
          <p:sp>
            <p:nvSpPr>
              <p:cNvPr id="375" name="Google Shape;375;p8"/>
              <p:cNvSpPr/>
              <p:nvPr/>
            </p:nvSpPr>
            <p:spPr>
              <a:xfrm>
                <a:off x="57912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dirty="0">
                    <a:solidFill>
                      <a:schemeClr val="dk2"/>
                    </a:solidFill>
                    <a:latin typeface="Calibri"/>
                    <a:ea typeface="Calibri"/>
                    <a:cs typeface="Calibri"/>
                    <a:sym typeface="Calibri"/>
                  </a:rPr>
                  <a:t>o</a:t>
                </a:r>
                <a:endParaRPr dirty="0"/>
              </a:p>
            </p:txBody>
          </p:sp>
        </p:grpSp>
        <p:grpSp>
          <p:nvGrpSpPr>
            <p:cNvPr id="376" name="Google Shape;376;p8"/>
            <p:cNvGrpSpPr/>
            <p:nvPr/>
          </p:nvGrpSpPr>
          <p:grpSpPr>
            <a:xfrm>
              <a:off x="6781800" y="5486400"/>
              <a:ext cx="1219200" cy="533400"/>
              <a:chOff x="6781800" y="5486400"/>
              <a:chExt cx="1219200" cy="533400"/>
            </a:xfrm>
          </p:grpSpPr>
          <p:sp>
            <p:nvSpPr>
              <p:cNvPr id="377" name="Google Shape;377;p8"/>
              <p:cNvSpPr/>
              <p:nvPr/>
            </p:nvSpPr>
            <p:spPr>
              <a:xfrm>
                <a:off x="6781800" y="5486400"/>
                <a:ext cx="533400" cy="533400"/>
              </a:xfrm>
              <a:prstGeom prst="ellipse">
                <a:avLst/>
              </a:prstGeom>
              <a:solidFill>
                <a:schemeClr val="dk1">
                  <a:alpha val="8980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t</a:t>
                </a:r>
                <a:endParaRPr/>
              </a:p>
            </p:txBody>
          </p:sp>
          <p:sp>
            <p:nvSpPr>
              <p:cNvPr id="378" name="Google Shape;378;p8"/>
              <p:cNvSpPr/>
              <p:nvPr/>
            </p:nvSpPr>
            <p:spPr>
              <a:xfrm>
                <a:off x="7467600" y="5486400"/>
                <a:ext cx="533400" cy="533400"/>
              </a:xfrm>
              <a:prstGeom prst="ellipse">
                <a:avLst/>
              </a:prstGeom>
              <a:solidFill>
                <a:schemeClr val="dk1">
                  <a:alpha val="47843"/>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g</a:t>
                </a:r>
                <a:endParaRPr/>
              </a:p>
            </p:txBody>
          </p:sp>
        </p:grpSp>
      </p:grpSp>
      <p:cxnSp>
        <p:nvCxnSpPr>
          <p:cNvPr id="379" name="Google Shape;379;p8"/>
          <p:cNvCxnSpPr>
            <a:stCxn id="355" idx="4"/>
            <a:endCxn id="363" idx="0"/>
          </p:cNvCxnSpPr>
          <p:nvPr/>
        </p:nvCxnSpPr>
        <p:spPr>
          <a:xfrm>
            <a:off x="3268980" y="1349830"/>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380" name="Google Shape;380;p8"/>
          <p:cNvCxnSpPr>
            <a:stCxn id="356" idx="4"/>
            <a:endCxn id="363" idx="0"/>
          </p:cNvCxnSpPr>
          <p:nvPr/>
        </p:nvCxnSpPr>
        <p:spPr>
          <a:xfrm>
            <a:off x="4137660" y="1349830"/>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381" name="Google Shape;381;p8"/>
          <p:cNvCxnSpPr>
            <a:stCxn id="357" idx="4"/>
            <a:endCxn id="363" idx="0"/>
          </p:cNvCxnSpPr>
          <p:nvPr/>
        </p:nvCxnSpPr>
        <p:spPr>
          <a:xfrm flipH="1">
            <a:off x="4571940" y="1349830"/>
            <a:ext cx="434400" cy="990600"/>
          </a:xfrm>
          <a:prstGeom prst="straightConnector1">
            <a:avLst/>
          </a:prstGeom>
          <a:noFill/>
          <a:ln w="9525" cap="flat" cmpd="sng">
            <a:solidFill>
              <a:srgbClr val="000000"/>
            </a:solidFill>
            <a:prstDash val="solid"/>
            <a:round/>
            <a:headEnd type="none" w="sm" len="sm"/>
            <a:tailEnd type="none" w="sm" len="sm"/>
          </a:ln>
        </p:spPr>
      </p:cxnSp>
      <p:cxnSp>
        <p:nvCxnSpPr>
          <p:cNvPr id="382" name="Google Shape;382;p8"/>
          <p:cNvCxnSpPr>
            <a:stCxn id="358" idx="4"/>
            <a:endCxn id="363" idx="0"/>
          </p:cNvCxnSpPr>
          <p:nvPr/>
        </p:nvCxnSpPr>
        <p:spPr>
          <a:xfrm flipH="1">
            <a:off x="4572120" y="1349830"/>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383" name="Google Shape;383;p8"/>
          <p:cNvCxnSpPr>
            <a:stCxn id="354" idx="4"/>
            <a:endCxn id="362" idx="0"/>
          </p:cNvCxnSpPr>
          <p:nvPr/>
        </p:nvCxnSpPr>
        <p:spPr>
          <a:xfrm>
            <a:off x="2400300" y="1349830"/>
            <a:ext cx="1276500" cy="990600"/>
          </a:xfrm>
          <a:prstGeom prst="straightConnector1">
            <a:avLst/>
          </a:prstGeom>
          <a:noFill/>
          <a:ln w="9525" cap="flat" cmpd="sng">
            <a:solidFill>
              <a:srgbClr val="000000"/>
            </a:solidFill>
            <a:prstDash val="solid"/>
            <a:round/>
            <a:headEnd type="none" w="sm" len="sm"/>
            <a:tailEnd type="none" w="sm" len="sm"/>
          </a:ln>
        </p:spPr>
      </p:cxnSp>
      <p:cxnSp>
        <p:nvCxnSpPr>
          <p:cNvPr id="384" name="Google Shape;384;p8"/>
          <p:cNvCxnSpPr>
            <a:stCxn id="368" idx="0"/>
            <a:endCxn id="361" idx="4"/>
          </p:cNvCxnSpPr>
          <p:nvPr/>
        </p:nvCxnSpPr>
        <p:spPr>
          <a:xfrm rot="10800000" flipH="1">
            <a:off x="1447800" y="2873830"/>
            <a:ext cx="1333500" cy="1295400"/>
          </a:xfrm>
          <a:prstGeom prst="straightConnector1">
            <a:avLst/>
          </a:prstGeom>
          <a:noFill/>
          <a:ln w="9525" cap="flat" cmpd="sng">
            <a:solidFill>
              <a:srgbClr val="000000"/>
            </a:solidFill>
            <a:prstDash val="solid"/>
            <a:round/>
            <a:headEnd type="none" w="sm" len="sm"/>
            <a:tailEnd type="none" w="sm" len="sm"/>
          </a:ln>
        </p:spPr>
      </p:cxnSp>
      <p:cxnSp>
        <p:nvCxnSpPr>
          <p:cNvPr id="385" name="Google Shape;385;p8"/>
          <p:cNvCxnSpPr>
            <a:stCxn id="370" idx="0"/>
            <a:endCxn id="362" idx="4"/>
          </p:cNvCxnSpPr>
          <p:nvPr/>
        </p:nvCxnSpPr>
        <p:spPr>
          <a:xfrm rot="10800000" flipH="1">
            <a:off x="2819400" y="2873830"/>
            <a:ext cx="857400" cy="1295400"/>
          </a:xfrm>
          <a:prstGeom prst="straightConnector1">
            <a:avLst/>
          </a:prstGeom>
          <a:noFill/>
          <a:ln w="9525" cap="flat" cmpd="sng">
            <a:solidFill>
              <a:srgbClr val="000000"/>
            </a:solidFill>
            <a:prstDash val="solid"/>
            <a:round/>
            <a:headEnd type="none" w="sm" len="sm"/>
            <a:tailEnd type="none" w="sm" len="sm"/>
          </a:ln>
        </p:spPr>
      </p:cxnSp>
      <p:cxnSp>
        <p:nvCxnSpPr>
          <p:cNvPr id="386" name="Google Shape;386;p8"/>
          <p:cNvCxnSpPr>
            <a:stCxn id="371" idx="0"/>
            <a:endCxn id="363" idx="4"/>
          </p:cNvCxnSpPr>
          <p:nvPr/>
        </p:nvCxnSpPr>
        <p:spPr>
          <a:xfrm rot="10800000" flipH="1">
            <a:off x="3505200" y="2873830"/>
            <a:ext cx="1066800" cy="1295400"/>
          </a:xfrm>
          <a:prstGeom prst="straightConnector1">
            <a:avLst/>
          </a:prstGeom>
          <a:noFill/>
          <a:ln w="9525" cap="flat" cmpd="sng">
            <a:solidFill>
              <a:srgbClr val="000000"/>
            </a:solidFill>
            <a:prstDash val="solid"/>
            <a:round/>
            <a:headEnd type="none" w="sm" len="sm"/>
            <a:tailEnd type="none" w="sm" len="sm"/>
          </a:ln>
        </p:spPr>
      </p:cxnSp>
      <p:cxnSp>
        <p:nvCxnSpPr>
          <p:cNvPr id="387" name="Google Shape;387;p8"/>
          <p:cNvCxnSpPr>
            <a:stCxn id="369" idx="0"/>
            <a:endCxn id="364" idx="4"/>
          </p:cNvCxnSpPr>
          <p:nvPr/>
        </p:nvCxnSpPr>
        <p:spPr>
          <a:xfrm rot="10800000" flipH="1">
            <a:off x="2133600" y="2873830"/>
            <a:ext cx="3333900" cy="1295400"/>
          </a:xfrm>
          <a:prstGeom prst="straightConnector1">
            <a:avLst/>
          </a:prstGeom>
          <a:noFill/>
          <a:ln w="9525" cap="flat" cmpd="sng">
            <a:solidFill>
              <a:srgbClr val="000000"/>
            </a:solidFill>
            <a:prstDash val="solid"/>
            <a:round/>
            <a:headEnd type="none" w="sm" len="sm"/>
            <a:tailEnd type="none" w="sm" len="sm"/>
          </a:ln>
        </p:spPr>
      </p:cxnSp>
      <p:cxnSp>
        <p:nvCxnSpPr>
          <p:cNvPr id="388" name="Google Shape;388;p8"/>
          <p:cNvCxnSpPr>
            <a:stCxn id="372" idx="0"/>
            <a:endCxn id="365" idx="4"/>
          </p:cNvCxnSpPr>
          <p:nvPr/>
        </p:nvCxnSpPr>
        <p:spPr>
          <a:xfrm rot="10800000" flipH="1">
            <a:off x="4191000" y="2873830"/>
            <a:ext cx="2171700" cy="1295400"/>
          </a:xfrm>
          <a:prstGeom prst="straightConnector1">
            <a:avLst/>
          </a:prstGeom>
          <a:noFill/>
          <a:ln w="9525" cap="flat" cmpd="sng">
            <a:solidFill>
              <a:srgbClr val="000000"/>
            </a:solidFill>
            <a:prstDash val="solid"/>
            <a:round/>
            <a:headEnd type="none" w="sm" len="sm"/>
            <a:tailEnd type="none" w="sm" len="sm"/>
          </a:ln>
        </p:spPr>
      </p:cxnSp>
      <p:cxnSp>
        <p:nvCxnSpPr>
          <p:cNvPr id="389" name="Google Shape;389;p8"/>
          <p:cNvCxnSpPr>
            <a:stCxn id="375" idx="0"/>
            <a:endCxn id="361" idx="4"/>
          </p:cNvCxnSpPr>
          <p:nvPr/>
        </p:nvCxnSpPr>
        <p:spPr>
          <a:xfrm rot="10800000">
            <a:off x="2781300" y="2873830"/>
            <a:ext cx="3162300" cy="1295400"/>
          </a:xfrm>
          <a:prstGeom prst="straightConnector1">
            <a:avLst/>
          </a:prstGeom>
          <a:noFill/>
          <a:ln w="9525" cap="flat" cmpd="sng">
            <a:solidFill>
              <a:srgbClr val="000000"/>
            </a:solidFill>
            <a:prstDash val="solid"/>
            <a:round/>
            <a:headEnd type="none" w="sm" len="sm"/>
            <a:tailEnd type="none" w="sm" len="sm"/>
          </a:ln>
        </p:spPr>
      </p:cxnSp>
      <p:cxnSp>
        <p:nvCxnSpPr>
          <p:cNvPr id="390" name="Google Shape;390;p8"/>
          <p:cNvCxnSpPr>
            <a:stCxn id="378" idx="1"/>
            <a:endCxn id="361" idx="4"/>
          </p:cNvCxnSpPr>
          <p:nvPr/>
        </p:nvCxnSpPr>
        <p:spPr>
          <a:xfrm rot="10800000">
            <a:off x="2781415" y="2873945"/>
            <a:ext cx="4726200" cy="1373400"/>
          </a:xfrm>
          <a:prstGeom prst="straightConnector1">
            <a:avLst/>
          </a:prstGeom>
          <a:noFill/>
          <a:ln w="9525" cap="flat" cmpd="sng">
            <a:solidFill>
              <a:srgbClr val="000000"/>
            </a:solidFill>
            <a:prstDash val="solid"/>
            <a:round/>
            <a:headEnd type="none" w="sm" len="sm"/>
            <a:tailEnd type="none" w="sm" len="sm"/>
          </a:ln>
        </p:spPr>
      </p:cxnSp>
      <p:cxnSp>
        <p:nvCxnSpPr>
          <p:cNvPr id="391" name="Google Shape;391;p8"/>
          <p:cNvCxnSpPr>
            <a:stCxn id="375" idx="0"/>
            <a:endCxn id="362" idx="4"/>
          </p:cNvCxnSpPr>
          <p:nvPr/>
        </p:nvCxnSpPr>
        <p:spPr>
          <a:xfrm rot="10800000">
            <a:off x="3676800" y="2873830"/>
            <a:ext cx="2266800" cy="1295400"/>
          </a:xfrm>
          <a:prstGeom prst="straightConnector1">
            <a:avLst/>
          </a:prstGeom>
          <a:noFill/>
          <a:ln w="9525" cap="flat" cmpd="sng">
            <a:solidFill>
              <a:srgbClr val="000000"/>
            </a:solidFill>
            <a:prstDash val="solid"/>
            <a:round/>
            <a:headEnd type="none" w="sm" len="sm"/>
            <a:tailEnd type="none" w="sm" len="sm"/>
          </a:ln>
        </p:spPr>
      </p:cxnSp>
      <p:cxnSp>
        <p:nvCxnSpPr>
          <p:cNvPr id="392" name="Google Shape;392;p8"/>
          <p:cNvCxnSpPr>
            <a:stCxn id="378" idx="1"/>
            <a:endCxn id="362" idx="4"/>
          </p:cNvCxnSpPr>
          <p:nvPr/>
        </p:nvCxnSpPr>
        <p:spPr>
          <a:xfrm rot="10800000">
            <a:off x="3676615" y="2873945"/>
            <a:ext cx="3831000" cy="1373400"/>
          </a:xfrm>
          <a:prstGeom prst="straightConnector1">
            <a:avLst/>
          </a:prstGeom>
          <a:noFill/>
          <a:ln w="9525" cap="flat" cmpd="sng">
            <a:solidFill>
              <a:srgbClr val="000000"/>
            </a:solidFill>
            <a:prstDash val="solid"/>
            <a:round/>
            <a:headEnd type="none" w="sm" len="sm"/>
            <a:tailEnd type="none" w="sm" len="sm"/>
          </a:ln>
        </p:spPr>
      </p:cxnSp>
      <p:cxnSp>
        <p:nvCxnSpPr>
          <p:cNvPr id="393" name="Google Shape;393;p8"/>
          <p:cNvCxnSpPr>
            <a:stCxn id="374" idx="0"/>
            <a:endCxn id="363" idx="4"/>
          </p:cNvCxnSpPr>
          <p:nvPr/>
        </p:nvCxnSpPr>
        <p:spPr>
          <a:xfrm rot="10800000">
            <a:off x="4572000" y="2873830"/>
            <a:ext cx="685800" cy="1295400"/>
          </a:xfrm>
          <a:prstGeom prst="straightConnector1">
            <a:avLst/>
          </a:prstGeom>
          <a:noFill/>
          <a:ln w="9525" cap="flat" cmpd="sng">
            <a:solidFill>
              <a:srgbClr val="000000"/>
            </a:solidFill>
            <a:prstDash val="solid"/>
            <a:round/>
            <a:headEnd type="none" w="sm" len="sm"/>
            <a:tailEnd type="none" w="sm" len="sm"/>
          </a:ln>
        </p:spPr>
      </p:cxnSp>
      <p:cxnSp>
        <p:nvCxnSpPr>
          <p:cNvPr id="394" name="Google Shape;394;p8"/>
          <p:cNvCxnSpPr>
            <a:stCxn id="377" idx="0"/>
            <a:endCxn id="363" idx="4"/>
          </p:cNvCxnSpPr>
          <p:nvPr/>
        </p:nvCxnSpPr>
        <p:spPr>
          <a:xfrm rot="10800000">
            <a:off x="4572000" y="2873830"/>
            <a:ext cx="2438400" cy="1295400"/>
          </a:xfrm>
          <a:prstGeom prst="straightConnector1">
            <a:avLst/>
          </a:prstGeom>
          <a:noFill/>
          <a:ln w="9525" cap="flat" cmpd="sng">
            <a:solidFill>
              <a:srgbClr val="000000"/>
            </a:solidFill>
            <a:prstDash val="solid"/>
            <a:round/>
            <a:headEnd type="none" w="sm" len="sm"/>
            <a:tailEnd type="none" w="sm" len="sm"/>
          </a:ln>
        </p:spPr>
      </p:cxnSp>
      <p:cxnSp>
        <p:nvCxnSpPr>
          <p:cNvPr id="395" name="Google Shape;395;p8"/>
          <p:cNvCxnSpPr>
            <a:stCxn id="374" idx="0"/>
            <a:endCxn id="364" idx="4"/>
          </p:cNvCxnSpPr>
          <p:nvPr/>
        </p:nvCxnSpPr>
        <p:spPr>
          <a:xfrm rot="10800000" flipH="1">
            <a:off x="5257800" y="2873830"/>
            <a:ext cx="209700" cy="1295400"/>
          </a:xfrm>
          <a:prstGeom prst="straightConnector1">
            <a:avLst/>
          </a:prstGeom>
          <a:noFill/>
          <a:ln w="9525" cap="flat" cmpd="sng">
            <a:solidFill>
              <a:srgbClr val="000000"/>
            </a:solidFill>
            <a:prstDash val="solid"/>
            <a:round/>
            <a:headEnd type="none" w="sm" len="sm"/>
            <a:tailEnd type="none" w="sm" len="sm"/>
          </a:ln>
        </p:spPr>
      </p:cxnSp>
      <p:cxnSp>
        <p:nvCxnSpPr>
          <p:cNvPr id="396" name="Google Shape;396;p8"/>
          <p:cNvCxnSpPr>
            <a:stCxn id="377" idx="0"/>
            <a:endCxn id="364" idx="4"/>
          </p:cNvCxnSpPr>
          <p:nvPr/>
        </p:nvCxnSpPr>
        <p:spPr>
          <a:xfrm rot="10800000">
            <a:off x="5467500" y="2873830"/>
            <a:ext cx="1542900" cy="1295400"/>
          </a:xfrm>
          <a:prstGeom prst="straightConnector1">
            <a:avLst/>
          </a:prstGeom>
          <a:noFill/>
          <a:ln w="9525" cap="flat" cmpd="sng">
            <a:solidFill>
              <a:srgbClr val="000000"/>
            </a:solidFill>
            <a:prstDash val="solid"/>
            <a:round/>
            <a:headEnd type="none" w="sm" len="sm"/>
            <a:tailEnd type="none" w="sm" len="sm"/>
          </a:ln>
        </p:spPr>
      </p:cxnSp>
      <p:cxnSp>
        <p:nvCxnSpPr>
          <p:cNvPr id="397" name="Google Shape;397;p8"/>
          <p:cNvCxnSpPr>
            <a:stCxn id="374" idx="0"/>
            <a:endCxn id="365" idx="4"/>
          </p:cNvCxnSpPr>
          <p:nvPr/>
        </p:nvCxnSpPr>
        <p:spPr>
          <a:xfrm rot="10800000" flipH="1">
            <a:off x="5257800" y="2873830"/>
            <a:ext cx="1104900" cy="1295400"/>
          </a:xfrm>
          <a:prstGeom prst="straightConnector1">
            <a:avLst/>
          </a:prstGeom>
          <a:noFill/>
          <a:ln w="9525" cap="flat" cmpd="sng">
            <a:solidFill>
              <a:srgbClr val="000000"/>
            </a:solidFill>
            <a:prstDash val="solid"/>
            <a:round/>
            <a:headEnd type="none" w="sm" len="sm"/>
            <a:tailEnd type="none" w="sm" len="sm"/>
          </a:ln>
        </p:spPr>
      </p:cxnSp>
      <p:cxnSp>
        <p:nvCxnSpPr>
          <p:cNvPr id="398" name="Google Shape;398;p8"/>
          <p:cNvCxnSpPr>
            <a:stCxn id="377" idx="0"/>
            <a:endCxn id="365" idx="4"/>
          </p:cNvCxnSpPr>
          <p:nvPr/>
        </p:nvCxnSpPr>
        <p:spPr>
          <a:xfrm rot="10800000">
            <a:off x="6362700" y="2873830"/>
            <a:ext cx="647700" cy="1295400"/>
          </a:xfrm>
          <a:prstGeom prst="straightConnector1">
            <a:avLst/>
          </a:prstGeom>
          <a:noFill/>
          <a:ln w="9525" cap="flat" cmpd="sng">
            <a:solidFill>
              <a:srgbClr val="000000"/>
            </a:solidFill>
            <a:prstDash val="solid"/>
            <a:round/>
            <a:headEnd type="none" w="sm" len="sm"/>
            <a:tailEnd type="none" w="sm" len="sm"/>
          </a:ln>
        </p:spPr>
      </p:cxnSp>
      <p:cxnSp>
        <p:nvCxnSpPr>
          <p:cNvPr id="399" name="Google Shape;399;p8"/>
          <p:cNvCxnSpPr>
            <a:stCxn id="356" idx="4"/>
            <a:endCxn id="362" idx="0"/>
          </p:cNvCxnSpPr>
          <p:nvPr/>
        </p:nvCxnSpPr>
        <p:spPr>
          <a:xfrm flipH="1">
            <a:off x="3676560" y="1349830"/>
            <a:ext cx="461100" cy="990600"/>
          </a:xfrm>
          <a:prstGeom prst="straightConnector1">
            <a:avLst/>
          </a:prstGeom>
          <a:noFill/>
          <a:ln w="9525" cap="flat" cmpd="sng">
            <a:solidFill>
              <a:srgbClr val="000000"/>
            </a:solidFill>
            <a:prstDash val="solid"/>
            <a:round/>
            <a:headEnd type="none" w="sm" len="sm"/>
            <a:tailEnd type="none" w="sm" len="sm"/>
          </a:ln>
        </p:spPr>
      </p:cxnSp>
      <p:cxnSp>
        <p:nvCxnSpPr>
          <p:cNvPr id="400" name="Google Shape;400;p8"/>
          <p:cNvCxnSpPr>
            <a:stCxn id="356" idx="4"/>
            <a:endCxn id="364" idx="0"/>
          </p:cNvCxnSpPr>
          <p:nvPr/>
        </p:nvCxnSpPr>
        <p:spPr>
          <a:xfrm>
            <a:off x="4137660" y="1349830"/>
            <a:ext cx="1329600" cy="990600"/>
          </a:xfrm>
          <a:prstGeom prst="straightConnector1">
            <a:avLst/>
          </a:prstGeom>
          <a:noFill/>
          <a:ln w="9525" cap="flat" cmpd="sng">
            <a:solidFill>
              <a:srgbClr val="000000"/>
            </a:solidFill>
            <a:prstDash val="solid"/>
            <a:round/>
            <a:headEnd type="none" w="sm" len="sm"/>
            <a:tailEnd type="none" w="sm" len="sm"/>
          </a:ln>
        </p:spPr>
      </p:cxnSp>
      <p:cxnSp>
        <p:nvCxnSpPr>
          <p:cNvPr id="401" name="Google Shape;401;p8"/>
          <p:cNvCxnSpPr>
            <a:stCxn id="359" idx="4"/>
            <a:endCxn id="364" idx="0"/>
          </p:cNvCxnSpPr>
          <p:nvPr/>
        </p:nvCxnSpPr>
        <p:spPr>
          <a:xfrm flipH="1">
            <a:off x="5467500" y="1349830"/>
            <a:ext cx="1276200" cy="990600"/>
          </a:xfrm>
          <a:prstGeom prst="straightConnector1">
            <a:avLst/>
          </a:prstGeom>
          <a:noFill/>
          <a:ln w="9525" cap="flat" cmpd="sng">
            <a:solidFill>
              <a:srgbClr val="000000"/>
            </a:solidFill>
            <a:prstDash val="solid"/>
            <a:round/>
            <a:headEnd type="none" w="sm" len="sm"/>
            <a:tailEnd type="none" w="sm" len="sm"/>
          </a:ln>
        </p:spPr>
      </p:cxnSp>
      <p:cxnSp>
        <p:nvCxnSpPr>
          <p:cNvPr id="402" name="Google Shape;402;p8"/>
          <p:cNvCxnSpPr>
            <a:stCxn id="357" idx="4"/>
            <a:endCxn id="362" idx="0"/>
          </p:cNvCxnSpPr>
          <p:nvPr/>
        </p:nvCxnSpPr>
        <p:spPr>
          <a:xfrm flipH="1">
            <a:off x="3676740" y="1349830"/>
            <a:ext cx="1329600" cy="990600"/>
          </a:xfrm>
          <a:prstGeom prst="straightConnector1">
            <a:avLst/>
          </a:prstGeom>
          <a:noFill/>
          <a:ln w="9525" cap="flat" cmpd="sng">
            <a:solidFill>
              <a:srgbClr val="000000"/>
            </a:solidFill>
            <a:prstDash val="solid"/>
            <a:round/>
            <a:headEnd type="none" w="sm" len="sm"/>
            <a:tailEnd type="none" w="sm" len="sm"/>
          </a:ln>
        </p:spPr>
      </p:cxnSp>
      <p:cxnSp>
        <p:nvCxnSpPr>
          <p:cNvPr id="403" name="Google Shape;403;p8"/>
          <p:cNvCxnSpPr>
            <a:stCxn id="357" idx="4"/>
            <a:endCxn id="364" idx="0"/>
          </p:cNvCxnSpPr>
          <p:nvPr/>
        </p:nvCxnSpPr>
        <p:spPr>
          <a:xfrm>
            <a:off x="5006340" y="1349830"/>
            <a:ext cx="461100" cy="990600"/>
          </a:xfrm>
          <a:prstGeom prst="straightConnector1">
            <a:avLst/>
          </a:prstGeom>
          <a:noFill/>
          <a:ln w="9525" cap="flat" cmpd="sng">
            <a:solidFill>
              <a:srgbClr val="000000"/>
            </a:solidFill>
            <a:prstDash val="solid"/>
            <a:round/>
            <a:headEnd type="none" w="sm" len="sm"/>
            <a:tailEnd type="none" w="sm" len="sm"/>
          </a:ln>
        </p:spPr>
      </p:cxnSp>
      <p:cxnSp>
        <p:nvCxnSpPr>
          <p:cNvPr id="404" name="Google Shape;404;p8"/>
          <p:cNvCxnSpPr>
            <a:stCxn id="358" idx="4"/>
            <a:endCxn id="362" idx="0"/>
          </p:cNvCxnSpPr>
          <p:nvPr/>
        </p:nvCxnSpPr>
        <p:spPr>
          <a:xfrm flipH="1">
            <a:off x="3676620" y="1349830"/>
            <a:ext cx="2198400" cy="990600"/>
          </a:xfrm>
          <a:prstGeom prst="straightConnector1">
            <a:avLst/>
          </a:prstGeom>
          <a:noFill/>
          <a:ln w="9525" cap="flat" cmpd="sng">
            <a:solidFill>
              <a:srgbClr val="000000"/>
            </a:solidFill>
            <a:prstDash val="solid"/>
            <a:round/>
            <a:headEnd type="none" w="sm" len="sm"/>
            <a:tailEnd type="none" w="sm" len="sm"/>
          </a:ln>
        </p:spPr>
      </p:cxnSp>
      <p:cxnSp>
        <p:nvCxnSpPr>
          <p:cNvPr id="405" name="Google Shape;405;p8"/>
          <p:cNvCxnSpPr>
            <a:stCxn id="358" idx="4"/>
            <a:endCxn id="363" idx="0"/>
          </p:cNvCxnSpPr>
          <p:nvPr/>
        </p:nvCxnSpPr>
        <p:spPr>
          <a:xfrm flipH="1">
            <a:off x="4572120" y="1349830"/>
            <a:ext cx="1302900" cy="990600"/>
          </a:xfrm>
          <a:prstGeom prst="straightConnector1">
            <a:avLst/>
          </a:prstGeom>
          <a:noFill/>
          <a:ln w="9525" cap="flat" cmpd="sng">
            <a:solidFill>
              <a:srgbClr val="000000"/>
            </a:solidFill>
            <a:prstDash val="solid"/>
            <a:round/>
            <a:headEnd type="none" w="sm" len="sm"/>
            <a:tailEnd type="none" w="sm" len="sm"/>
          </a:ln>
        </p:spPr>
      </p:cxnSp>
      <p:cxnSp>
        <p:nvCxnSpPr>
          <p:cNvPr id="406" name="Google Shape;406;p8"/>
          <p:cNvCxnSpPr>
            <a:stCxn id="358" idx="4"/>
            <a:endCxn id="364" idx="0"/>
          </p:cNvCxnSpPr>
          <p:nvPr/>
        </p:nvCxnSpPr>
        <p:spPr>
          <a:xfrm flipH="1">
            <a:off x="5467320" y="1349830"/>
            <a:ext cx="407700" cy="990600"/>
          </a:xfrm>
          <a:prstGeom prst="straightConnector1">
            <a:avLst/>
          </a:prstGeom>
          <a:noFill/>
          <a:ln w="9525" cap="flat" cmpd="sng">
            <a:solidFill>
              <a:srgbClr val="000000"/>
            </a:solidFill>
            <a:prstDash val="solid"/>
            <a:round/>
            <a:headEnd type="none" w="sm" len="sm"/>
            <a:tailEnd type="none" w="sm" len="sm"/>
          </a:ln>
        </p:spPr>
      </p:cxnSp>
      <p:sp>
        <p:nvSpPr>
          <p:cNvPr id="407" name="Google Shape;407;p8"/>
          <p:cNvSpPr txBox="1"/>
          <p:nvPr/>
        </p:nvSpPr>
        <p:spPr>
          <a:xfrm>
            <a:off x="7920928" y="1981048"/>
            <a:ext cx="681597" cy="523220"/>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Noun </a:t>
            </a:r>
            <a:endParaRPr/>
          </a:p>
          <a:p>
            <a:pPr marL="0" marR="0" lvl="0" indent="0" algn="ctr"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Phrase</a:t>
            </a:r>
            <a:endParaRPr/>
          </a:p>
        </p:txBody>
      </p:sp>
      <p:cxnSp>
        <p:nvCxnSpPr>
          <p:cNvPr id="408" name="Google Shape;408;p8"/>
          <p:cNvCxnSpPr/>
          <p:nvPr/>
        </p:nvCxnSpPr>
        <p:spPr>
          <a:xfrm>
            <a:off x="8284331" y="2487387"/>
            <a:ext cx="0" cy="330864"/>
          </a:xfrm>
          <a:prstGeom prst="straightConnector1">
            <a:avLst/>
          </a:prstGeom>
          <a:noFill/>
          <a:ln w="9525" cap="flat" cmpd="sng">
            <a:solidFill>
              <a:srgbClr val="000000"/>
            </a:solidFill>
            <a:prstDash val="solid"/>
            <a:round/>
            <a:headEnd type="none" w="sm" len="sm"/>
            <a:tailEnd type="none" w="sm" len="sm"/>
          </a:ln>
        </p:spPr>
      </p:cxnSp>
      <p:sp>
        <p:nvSpPr>
          <p:cNvPr id="409" name="Google Shape;409;p8"/>
          <p:cNvSpPr txBox="1"/>
          <p:nvPr/>
        </p:nvSpPr>
        <p:spPr>
          <a:xfrm>
            <a:off x="7978636" y="2801921"/>
            <a:ext cx="623889" cy="307777"/>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Noun </a:t>
            </a:r>
            <a:endParaRPr/>
          </a:p>
        </p:txBody>
      </p:sp>
      <p:sp>
        <p:nvSpPr>
          <p:cNvPr id="410" name="Google Shape;410;p8"/>
          <p:cNvSpPr/>
          <p:nvPr/>
        </p:nvSpPr>
        <p:spPr>
          <a:xfrm>
            <a:off x="8021965" y="3422646"/>
            <a:ext cx="533400" cy="533400"/>
          </a:xfrm>
          <a:prstGeom prst="ellipse">
            <a:avLst/>
          </a:prstGeom>
          <a:solidFill>
            <a:srgbClr val="00B050">
              <a:alpha val="18823"/>
            </a:srgbClr>
          </a:solidFill>
          <a:ln w="9525" cap="flat" cmpd="sng">
            <a:solidFill>
              <a:srgbClr val="00B050"/>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endParaRPr sz="1600" b="0" i="0" u="none" strike="noStrike" cap="none">
              <a:solidFill>
                <a:schemeClr val="dk1"/>
              </a:solidFill>
              <a:latin typeface="Arial"/>
              <a:ea typeface="Arial"/>
              <a:cs typeface="Arial"/>
              <a:sym typeface="Arial"/>
            </a:endParaRPr>
          </a:p>
        </p:txBody>
      </p:sp>
      <p:cxnSp>
        <p:nvCxnSpPr>
          <p:cNvPr id="411" name="Google Shape;411;p8"/>
          <p:cNvCxnSpPr>
            <a:stCxn id="409" idx="2"/>
            <a:endCxn id="410" idx="0"/>
          </p:cNvCxnSpPr>
          <p:nvPr/>
        </p:nvCxnSpPr>
        <p:spPr>
          <a:xfrm flipH="1">
            <a:off x="8288780" y="3109698"/>
            <a:ext cx="1800" cy="312900"/>
          </a:xfrm>
          <a:prstGeom prst="straightConnector1">
            <a:avLst/>
          </a:prstGeom>
          <a:noFill/>
          <a:ln w="9525" cap="flat" cmpd="sng">
            <a:solidFill>
              <a:srgbClr val="000000"/>
            </a:solidFill>
            <a:prstDash val="solid"/>
            <a:round/>
            <a:headEnd type="none" w="sm" len="sm"/>
            <a:tailEnd type="none" w="sm" len="sm"/>
          </a:ln>
        </p:spPr>
      </p:cxnSp>
      <p:cxnSp>
        <p:nvCxnSpPr>
          <p:cNvPr id="412" name="Google Shape;412;p8"/>
          <p:cNvCxnSpPr>
            <a:stCxn id="363" idx="5"/>
            <a:endCxn id="410" idx="2"/>
          </p:cNvCxnSpPr>
          <p:nvPr/>
        </p:nvCxnSpPr>
        <p:spPr>
          <a:xfrm>
            <a:off x="4760585" y="2795715"/>
            <a:ext cx="3261300" cy="893700"/>
          </a:xfrm>
          <a:prstGeom prst="straightConnector1">
            <a:avLst/>
          </a:prstGeom>
          <a:noFill/>
          <a:ln w="28575" cap="flat" cmpd="sng">
            <a:solidFill>
              <a:srgbClr val="00B050"/>
            </a:solidFill>
            <a:prstDash val="solid"/>
            <a:round/>
            <a:headEnd type="none" w="sm" len="sm"/>
            <a:tailEnd type="triangle" w="lg" len="lg"/>
          </a:ln>
        </p:spPr>
      </p:cxnSp>
      <p:sp>
        <p:nvSpPr>
          <p:cNvPr id="413" name="Google Shape;413;p8"/>
          <p:cNvSpPr txBox="1"/>
          <p:nvPr/>
        </p:nvSpPr>
        <p:spPr>
          <a:xfrm>
            <a:off x="1422896" y="100596"/>
            <a:ext cx="6477000" cy="646331"/>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800" b="1" i="0" u="none" strike="noStrike" cap="none">
                <a:solidFill>
                  <a:srgbClr val="000000"/>
                </a:solidFill>
                <a:latin typeface="Calibri"/>
                <a:ea typeface="Calibri"/>
                <a:cs typeface="Calibri"/>
                <a:sym typeface="Calibri"/>
              </a:rPr>
              <a:t>This process repeats itself a given number of times until the most activated word is selected and linked to its syntactic frame</a:t>
            </a:r>
            <a:endParaRPr/>
          </a:p>
        </p:txBody>
      </p:sp>
      <p:pic>
        <p:nvPicPr>
          <p:cNvPr id="414" name="Google Shape;414;p8" descr="C:\My Documents\My Pictures\PNT-cat.jpg"/>
          <p:cNvPicPr preferRelativeResize="0"/>
          <p:nvPr/>
        </p:nvPicPr>
        <p:blipFill rotWithShape="1">
          <a:blip r:embed="rId5">
            <a:alphaModFix/>
          </a:blip>
          <a:srcRect l="-1083" t="4333" b="10667"/>
          <a:stretch/>
        </p:blipFill>
        <p:spPr>
          <a:xfrm>
            <a:off x="7739886" y="610438"/>
            <a:ext cx="1039067" cy="833418"/>
          </a:xfrm>
          <a:prstGeom prst="rect">
            <a:avLst/>
          </a:prstGeom>
          <a:noFill/>
          <a:ln>
            <a:noFill/>
          </a:ln>
        </p:spPr>
      </p:pic>
      <p:sp>
        <p:nvSpPr>
          <p:cNvPr id="415" name="Google Shape;415;p8"/>
          <p:cNvSpPr txBox="1"/>
          <p:nvPr/>
        </p:nvSpPr>
        <p:spPr>
          <a:xfrm>
            <a:off x="7424289" y="1443856"/>
            <a:ext cx="165984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chemeClr val="dk2"/>
                </a:solidFill>
                <a:latin typeface="Calibri"/>
                <a:ea typeface="Calibri"/>
                <a:cs typeface="Calibri"/>
                <a:sym typeface="Calibri"/>
              </a:rPr>
              <a:t>“Name this picture”</a:t>
            </a:r>
            <a:endParaRPr/>
          </a:p>
        </p:txBody>
      </p:sp>
      <p:sp>
        <p:nvSpPr>
          <p:cNvPr id="416" name="Google Shape;416;p8"/>
          <p:cNvSpPr txBox="1"/>
          <p:nvPr/>
        </p:nvSpPr>
        <p:spPr>
          <a:xfrm>
            <a:off x="128166" y="929245"/>
            <a:ext cx="1039067"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SEMANTICS</a:t>
            </a:r>
            <a:endParaRPr/>
          </a:p>
        </p:txBody>
      </p:sp>
      <p:sp>
        <p:nvSpPr>
          <p:cNvPr id="417" name="Google Shape;417;p8"/>
          <p:cNvSpPr txBox="1"/>
          <p:nvPr/>
        </p:nvSpPr>
        <p:spPr>
          <a:xfrm>
            <a:off x="186357" y="2453245"/>
            <a:ext cx="75373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WORDS</a:t>
            </a:r>
            <a:endParaRPr/>
          </a:p>
        </p:txBody>
      </p:sp>
      <p:sp>
        <p:nvSpPr>
          <p:cNvPr id="418" name="Google Shape;418;p8"/>
          <p:cNvSpPr txBox="1"/>
          <p:nvPr/>
        </p:nvSpPr>
        <p:spPr>
          <a:xfrm>
            <a:off x="45292" y="4290898"/>
            <a:ext cx="103586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PHONEMES</a:t>
            </a:r>
            <a:endParaRPr/>
          </a:p>
        </p:txBody>
      </p:sp>
      <p:sp>
        <p:nvSpPr>
          <p:cNvPr id="419" name="Google Shape;419;p8"/>
          <p:cNvSpPr txBox="1"/>
          <p:nvPr/>
        </p:nvSpPr>
        <p:spPr>
          <a:xfrm>
            <a:off x="2329546" y="4819962"/>
            <a:ext cx="7585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ONSETS</a:t>
            </a:r>
            <a:endParaRPr/>
          </a:p>
        </p:txBody>
      </p:sp>
      <p:sp>
        <p:nvSpPr>
          <p:cNvPr id="420" name="Google Shape;420;p8"/>
          <p:cNvSpPr txBox="1"/>
          <p:nvPr/>
        </p:nvSpPr>
        <p:spPr>
          <a:xfrm>
            <a:off x="5148172" y="4819960"/>
            <a:ext cx="8114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VOWELS</a:t>
            </a:r>
            <a:endParaRPr/>
          </a:p>
        </p:txBody>
      </p:sp>
      <p:sp>
        <p:nvSpPr>
          <p:cNvPr id="421" name="Google Shape;421;p8"/>
          <p:cNvSpPr txBox="1"/>
          <p:nvPr/>
        </p:nvSpPr>
        <p:spPr>
          <a:xfrm>
            <a:off x="6938895" y="4819961"/>
            <a:ext cx="69602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CODAS</a:t>
            </a:r>
            <a:endParaRPr/>
          </a:p>
        </p:txBody>
      </p:sp>
      <p:sp>
        <p:nvSpPr>
          <p:cNvPr id="422" name="Google Shape;422;p8"/>
          <p:cNvSpPr txBox="1"/>
          <p:nvPr/>
        </p:nvSpPr>
        <p:spPr>
          <a:xfrm>
            <a:off x="91817" y="83785"/>
            <a:ext cx="1333501" cy="646331"/>
          </a:xfrm>
          <a:prstGeom prst="rect">
            <a:avLst/>
          </a:prstGeom>
          <a:solidFill>
            <a:srgbClr val="DDDDDD"/>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Calibri"/>
                <a:ea typeface="Calibri"/>
                <a:cs typeface="Calibri"/>
                <a:sym typeface="Calibri"/>
              </a:rPr>
              <a:t>Step 1:</a:t>
            </a:r>
            <a:endParaRPr/>
          </a:p>
          <a:p>
            <a:pPr marL="0" marR="0" lvl="0" indent="0" algn="ctr" rtl="0">
              <a:lnSpc>
                <a:spcPct val="100000"/>
              </a:lnSpc>
              <a:spcBef>
                <a:spcPts val="0"/>
              </a:spcBef>
              <a:spcAft>
                <a:spcPts val="0"/>
              </a:spcAft>
              <a:buNone/>
            </a:pPr>
            <a:r>
              <a:rPr lang="en-US" sz="1200" b="0" i="0" u="none" strike="noStrike" cap="none">
                <a:solidFill>
                  <a:srgbClr val="000000"/>
                </a:solidFill>
                <a:latin typeface="Calibri"/>
                <a:ea typeface="Calibri"/>
                <a:cs typeface="Calibri"/>
                <a:sym typeface="Calibri"/>
              </a:rPr>
              <a:t>Lexical-semantic processing</a:t>
            </a:r>
            <a:endParaRPr/>
          </a:p>
        </p:txBody>
      </p:sp>
      <p:pic>
        <p:nvPicPr>
          <p:cNvPr id="2" name="Audio 1">
            <a:hlinkClick r:id="" action="ppaction://media"/>
            <a:extLst>
              <a:ext uri="{FF2B5EF4-FFF2-40B4-BE49-F238E27FC236}">
                <a16:creationId xmlns:a16="http://schemas.microsoft.com/office/drawing/2014/main" id="{47B8C410-4DD5-FA4F-80E4-BB08C90CC7B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1407"/>
    </mc:Choice>
    <mc:Fallback>
      <p:transition spd="slow" advTm="214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26"/>
        <p:cNvGrpSpPr/>
        <p:nvPr/>
      </p:nvGrpSpPr>
      <p:grpSpPr>
        <a:xfrm>
          <a:off x="0" y="0"/>
          <a:ext cx="0" cy="0"/>
          <a:chOff x="0" y="0"/>
          <a:chExt cx="0" cy="0"/>
        </a:xfrm>
      </p:grpSpPr>
      <p:grpSp>
        <p:nvGrpSpPr>
          <p:cNvPr id="427" name="Google Shape;427;p9"/>
          <p:cNvGrpSpPr/>
          <p:nvPr/>
        </p:nvGrpSpPr>
        <p:grpSpPr>
          <a:xfrm>
            <a:off x="1181100" y="4169215"/>
            <a:ext cx="6781800" cy="533400"/>
            <a:chOff x="1219200" y="5486400"/>
            <a:chExt cx="6781800" cy="533400"/>
          </a:xfrm>
        </p:grpSpPr>
        <p:grpSp>
          <p:nvGrpSpPr>
            <p:cNvPr id="428" name="Google Shape;428;p9"/>
            <p:cNvGrpSpPr/>
            <p:nvPr/>
          </p:nvGrpSpPr>
          <p:grpSpPr>
            <a:xfrm>
              <a:off x="1219200" y="5486400"/>
              <a:ext cx="3276600" cy="533400"/>
              <a:chOff x="762000" y="5486400"/>
              <a:chExt cx="3276600" cy="533400"/>
            </a:xfrm>
          </p:grpSpPr>
          <p:sp>
            <p:nvSpPr>
              <p:cNvPr id="429" name="Google Shape;429;p9"/>
              <p:cNvSpPr/>
              <p:nvPr/>
            </p:nvSpPr>
            <p:spPr>
              <a:xfrm>
                <a:off x="7620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l</a:t>
                </a:r>
                <a:endParaRPr/>
              </a:p>
            </p:txBody>
          </p:sp>
          <p:sp>
            <p:nvSpPr>
              <p:cNvPr id="430" name="Google Shape;430;p9"/>
              <p:cNvSpPr/>
              <p:nvPr/>
            </p:nvSpPr>
            <p:spPr>
              <a:xfrm>
                <a:off x="1447800" y="5486400"/>
                <a:ext cx="533400" cy="533400"/>
              </a:xfrm>
              <a:prstGeom prst="ellipse">
                <a:avLst/>
              </a:prstGeom>
              <a:solidFill>
                <a:schemeClr val="dk1">
                  <a:alpha val="17647"/>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r</a:t>
                </a:r>
                <a:endParaRPr/>
              </a:p>
            </p:txBody>
          </p:sp>
          <p:sp>
            <p:nvSpPr>
              <p:cNvPr id="431" name="Google Shape;431;p9"/>
              <p:cNvSpPr/>
              <p:nvPr/>
            </p:nvSpPr>
            <p:spPr>
              <a:xfrm>
                <a:off x="2133600" y="5486400"/>
                <a:ext cx="533400" cy="533400"/>
              </a:xfrm>
              <a:prstGeom prst="ellipse">
                <a:avLst/>
              </a:prstGeom>
              <a:solidFill>
                <a:schemeClr val="dk1">
                  <a:alpha val="17647"/>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d</a:t>
                </a:r>
                <a:endParaRPr/>
              </a:p>
            </p:txBody>
          </p:sp>
          <p:sp>
            <p:nvSpPr>
              <p:cNvPr id="432" name="Google Shape;432;p9"/>
              <p:cNvSpPr/>
              <p:nvPr/>
            </p:nvSpPr>
            <p:spPr>
              <a:xfrm>
                <a:off x="2819400" y="5486400"/>
                <a:ext cx="533400" cy="533400"/>
              </a:xfrm>
              <a:prstGeom prst="ellipse">
                <a:avLst/>
              </a:prstGeom>
              <a:solidFill>
                <a:schemeClr val="dk1">
                  <a:alpha val="57647"/>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k</a:t>
                </a:r>
                <a:endParaRPr/>
              </a:p>
            </p:txBody>
          </p:sp>
          <p:sp>
            <p:nvSpPr>
              <p:cNvPr id="433" name="Google Shape;433;p9"/>
              <p:cNvSpPr/>
              <p:nvPr/>
            </p:nvSpPr>
            <p:spPr>
              <a:xfrm>
                <a:off x="3505200" y="5486400"/>
                <a:ext cx="533400" cy="533400"/>
              </a:xfrm>
              <a:prstGeom prst="ellipse">
                <a:avLst/>
              </a:prstGeom>
              <a:no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m</a:t>
                </a:r>
                <a:endParaRPr/>
              </a:p>
            </p:txBody>
          </p:sp>
        </p:grpSp>
        <p:grpSp>
          <p:nvGrpSpPr>
            <p:cNvPr id="434" name="Google Shape;434;p9"/>
            <p:cNvGrpSpPr/>
            <p:nvPr/>
          </p:nvGrpSpPr>
          <p:grpSpPr>
            <a:xfrm>
              <a:off x="5029200" y="5486400"/>
              <a:ext cx="1219200" cy="533400"/>
              <a:chOff x="5105400" y="5486400"/>
              <a:chExt cx="1219200" cy="533400"/>
            </a:xfrm>
          </p:grpSpPr>
          <p:sp>
            <p:nvSpPr>
              <p:cNvPr id="435" name="Google Shape;435;p9"/>
              <p:cNvSpPr/>
              <p:nvPr/>
            </p:nvSpPr>
            <p:spPr>
              <a:xfrm>
                <a:off x="5105400" y="5486400"/>
                <a:ext cx="533400" cy="533400"/>
              </a:xfrm>
              <a:prstGeom prst="ellipse">
                <a:avLst/>
              </a:prstGeom>
              <a:solidFill>
                <a:schemeClr val="dk1">
                  <a:alpha val="57647"/>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æ</a:t>
                </a:r>
                <a:endParaRPr sz="1400" b="0" i="0" u="none" strike="noStrike" cap="none">
                  <a:solidFill>
                    <a:schemeClr val="dk2"/>
                  </a:solidFill>
                  <a:latin typeface="Calibri"/>
                  <a:ea typeface="Calibri"/>
                  <a:cs typeface="Calibri"/>
                  <a:sym typeface="Calibri"/>
                </a:endParaRPr>
              </a:p>
            </p:txBody>
          </p:sp>
          <p:sp>
            <p:nvSpPr>
              <p:cNvPr id="436" name="Google Shape;436;p9"/>
              <p:cNvSpPr/>
              <p:nvPr/>
            </p:nvSpPr>
            <p:spPr>
              <a:xfrm>
                <a:off x="5791200" y="5486400"/>
                <a:ext cx="533400" cy="533400"/>
              </a:xfrm>
              <a:prstGeom prst="ellipse">
                <a:avLst/>
              </a:prstGeom>
              <a:solidFill>
                <a:schemeClr val="dk1">
                  <a:alpha val="17647"/>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dirty="0">
                    <a:solidFill>
                      <a:schemeClr val="dk2"/>
                    </a:solidFill>
                    <a:latin typeface="Calibri"/>
                    <a:ea typeface="Calibri"/>
                    <a:cs typeface="Calibri"/>
                    <a:sym typeface="Calibri"/>
                  </a:rPr>
                  <a:t>o</a:t>
                </a:r>
                <a:endParaRPr dirty="0"/>
              </a:p>
            </p:txBody>
          </p:sp>
        </p:grpSp>
        <p:grpSp>
          <p:nvGrpSpPr>
            <p:cNvPr id="437" name="Google Shape;437;p9"/>
            <p:cNvGrpSpPr/>
            <p:nvPr/>
          </p:nvGrpSpPr>
          <p:grpSpPr>
            <a:xfrm>
              <a:off x="6781800" y="5486400"/>
              <a:ext cx="1219200" cy="533400"/>
              <a:chOff x="6781800" y="5486400"/>
              <a:chExt cx="1219200" cy="533400"/>
            </a:xfrm>
          </p:grpSpPr>
          <p:sp>
            <p:nvSpPr>
              <p:cNvPr id="438" name="Google Shape;438;p9"/>
              <p:cNvSpPr/>
              <p:nvPr/>
            </p:nvSpPr>
            <p:spPr>
              <a:xfrm>
                <a:off x="6781800" y="5486400"/>
                <a:ext cx="533400" cy="533400"/>
              </a:xfrm>
              <a:prstGeom prst="ellipse">
                <a:avLst/>
              </a:prstGeom>
              <a:solidFill>
                <a:schemeClr val="dk1">
                  <a:alpha val="57647"/>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t</a:t>
                </a:r>
                <a:endParaRPr/>
              </a:p>
            </p:txBody>
          </p:sp>
          <p:sp>
            <p:nvSpPr>
              <p:cNvPr id="439" name="Google Shape;439;p9"/>
              <p:cNvSpPr/>
              <p:nvPr/>
            </p:nvSpPr>
            <p:spPr>
              <a:xfrm>
                <a:off x="7467600" y="5486400"/>
                <a:ext cx="533400" cy="533400"/>
              </a:xfrm>
              <a:prstGeom prst="ellipse">
                <a:avLst/>
              </a:prstGeom>
              <a:solidFill>
                <a:schemeClr val="dk1">
                  <a:alpha val="17647"/>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r>
                  <a:rPr lang="en-US" sz="1400" b="0" i="0" u="none" strike="noStrike" cap="none">
                    <a:solidFill>
                      <a:schemeClr val="dk2"/>
                    </a:solidFill>
                    <a:latin typeface="Calibri"/>
                    <a:ea typeface="Calibri"/>
                    <a:cs typeface="Calibri"/>
                    <a:sym typeface="Calibri"/>
                  </a:rPr>
                  <a:t>g</a:t>
                </a:r>
                <a:endParaRPr/>
              </a:p>
            </p:txBody>
          </p:sp>
        </p:grpSp>
      </p:grpSp>
      <p:cxnSp>
        <p:nvCxnSpPr>
          <p:cNvPr id="440" name="Google Shape;440;p9"/>
          <p:cNvCxnSpPr/>
          <p:nvPr/>
        </p:nvCxnSpPr>
        <p:spPr>
          <a:xfrm>
            <a:off x="3268980" y="1349815"/>
            <a:ext cx="1303020" cy="990600"/>
          </a:xfrm>
          <a:prstGeom prst="straightConnector1">
            <a:avLst/>
          </a:prstGeom>
          <a:noFill/>
          <a:ln w="9525" cap="flat" cmpd="sng">
            <a:solidFill>
              <a:srgbClr val="1A1A1A"/>
            </a:solidFill>
            <a:prstDash val="solid"/>
            <a:round/>
            <a:headEnd type="none" w="sm" len="sm"/>
            <a:tailEnd type="none" w="sm" len="sm"/>
          </a:ln>
        </p:spPr>
      </p:cxnSp>
      <p:cxnSp>
        <p:nvCxnSpPr>
          <p:cNvPr id="441" name="Google Shape;441;p9"/>
          <p:cNvCxnSpPr/>
          <p:nvPr/>
        </p:nvCxnSpPr>
        <p:spPr>
          <a:xfrm>
            <a:off x="4137660" y="1349815"/>
            <a:ext cx="434340" cy="990600"/>
          </a:xfrm>
          <a:prstGeom prst="straightConnector1">
            <a:avLst/>
          </a:prstGeom>
          <a:noFill/>
          <a:ln w="9525" cap="flat" cmpd="sng">
            <a:solidFill>
              <a:srgbClr val="1A1A1A"/>
            </a:solidFill>
            <a:prstDash val="solid"/>
            <a:round/>
            <a:headEnd type="none" w="sm" len="sm"/>
            <a:tailEnd type="none" w="sm" len="sm"/>
          </a:ln>
        </p:spPr>
      </p:cxnSp>
      <p:cxnSp>
        <p:nvCxnSpPr>
          <p:cNvPr id="442" name="Google Shape;442;p9"/>
          <p:cNvCxnSpPr/>
          <p:nvPr/>
        </p:nvCxnSpPr>
        <p:spPr>
          <a:xfrm flipH="1">
            <a:off x="4572000" y="1349815"/>
            <a:ext cx="434340" cy="990600"/>
          </a:xfrm>
          <a:prstGeom prst="straightConnector1">
            <a:avLst/>
          </a:prstGeom>
          <a:noFill/>
          <a:ln w="9525" cap="flat" cmpd="sng">
            <a:solidFill>
              <a:srgbClr val="1A1A1A"/>
            </a:solidFill>
            <a:prstDash val="solid"/>
            <a:round/>
            <a:headEnd type="none" w="sm" len="sm"/>
            <a:tailEnd type="none" w="sm" len="sm"/>
          </a:ln>
        </p:spPr>
      </p:cxnSp>
      <p:cxnSp>
        <p:nvCxnSpPr>
          <p:cNvPr id="443" name="Google Shape;443;p9"/>
          <p:cNvCxnSpPr/>
          <p:nvPr/>
        </p:nvCxnSpPr>
        <p:spPr>
          <a:xfrm flipH="1">
            <a:off x="4572000" y="1349815"/>
            <a:ext cx="1303020" cy="990600"/>
          </a:xfrm>
          <a:prstGeom prst="straightConnector1">
            <a:avLst/>
          </a:prstGeom>
          <a:noFill/>
          <a:ln w="9525" cap="flat" cmpd="sng">
            <a:solidFill>
              <a:srgbClr val="000000">
                <a:alpha val="45882"/>
              </a:srgbClr>
            </a:solidFill>
            <a:prstDash val="solid"/>
            <a:round/>
            <a:headEnd type="none" w="sm" len="sm"/>
            <a:tailEnd type="none" w="sm" len="sm"/>
          </a:ln>
        </p:spPr>
      </p:cxnSp>
      <p:cxnSp>
        <p:nvCxnSpPr>
          <p:cNvPr id="444" name="Google Shape;444;p9"/>
          <p:cNvCxnSpPr/>
          <p:nvPr/>
        </p:nvCxnSpPr>
        <p:spPr>
          <a:xfrm>
            <a:off x="2400300" y="1349815"/>
            <a:ext cx="1276350" cy="990600"/>
          </a:xfrm>
          <a:prstGeom prst="straightConnector1">
            <a:avLst/>
          </a:prstGeom>
          <a:noFill/>
          <a:ln w="9525" cap="flat" cmpd="sng">
            <a:solidFill>
              <a:srgbClr val="1A1A1A"/>
            </a:solidFill>
            <a:prstDash val="solid"/>
            <a:round/>
            <a:headEnd type="none" w="sm" len="sm"/>
            <a:tailEnd type="none" w="sm" len="sm"/>
          </a:ln>
        </p:spPr>
      </p:cxnSp>
      <p:cxnSp>
        <p:nvCxnSpPr>
          <p:cNvPr id="445" name="Google Shape;445;p9"/>
          <p:cNvCxnSpPr>
            <a:stCxn id="429" idx="0"/>
          </p:cNvCxnSpPr>
          <p:nvPr/>
        </p:nvCxnSpPr>
        <p:spPr>
          <a:xfrm rot="10800000" flipH="1">
            <a:off x="1447800" y="2873815"/>
            <a:ext cx="1333500" cy="1295400"/>
          </a:xfrm>
          <a:prstGeom prst="straightConnector1">
            <a:avLst/>
          </a:prstGeom>
          <a:noFill/>
          <a:ln w="9525" cap="flat" cmpd="sng">
            <a:solidFill>
              <a:srgbClr val="000000"/>
            </a:solidFill>
            <a:prstDash val="solid"/>
            <a:round/>
            <a:headEnd type="none" w="sm" len="sm"/>
            <a:tailEnd type="none" w="sm" len="sm"/>
          </a:ln>
        </p:spPr>
      </p:cxnSp>
      <p:cxnSp>
        <p:nvCxnSpPr>
          <p:cNvPr id="446" name="Google Shape;446;p9"/>
          <p:cNvCxnSpPr>
            <a:stCxn id="431" idx="0"/>
          </p:cNvCxnSpPr>
          <p:nvPr/>
        </p:nvCxnSpPr>
        <p:spPr>
          <a:xfrm rot="10800000" flipH="1">
            <a:off x="2819400" y="2873815"/>
            <a:ext cx="857400" cy="1295400"/>
          </a:xfrm>
          <a:prstGeom prst="straightConnector1">
            <a:avLst/>
          </a:prstGeom>
          <a:noFill/>
          <a:ln w="9525" cap="flat" cmpd="sng">
            <a:solidFill>
              <a:srgbClr val="000000"/>
            </a:solidFill>
            <a:prstDash val="solid"/>
            <a:round/>
            <a:headEnd type="none" w="sm" len="sm"/>
            <a:tailEnd type="none" w="sm" len="sm"/>
          </a:ln>
        </p:spPr>
      </p:cxnSp>
      <p:cxnSp>
        <p:nvCxnSpPr>
          <p:cNvPr id="447" name="Google Shape;447;p9"/>
          <p:cNvCxnSpPr>
            <a:stCxn id="432" idx="0"/>
          </p:cNvCxnSpPr>
          <p:nvPr/>
        </p:nvCxnSpPr>
        <p:spPr>
          <a:xfrm rot="10800000" flipH="1">
            <a:off x="3505200" y="2873815"/>
            <a:ext cx="1066800" cy="1295400"/>
          </a:xfrm>
          <a:prstGeom prst="straightConnector1">
            <a:avLst/>
          </a:prstGeom>
          <a:noFill/>
          <a:ln w="9525" cap="flat" cmpd="sng">
            <a:solidFill>
              <a:srgbClr val="000000"/>
            </a:solidFill>
            <a:prstDash val="solid"/>
            <a:round/>
            <a:headEnd type="none" w="sm" len="sm"/>
            <a:tailEnd type="none" w="sm" len="sm"/>
          </a:ln>
        </p:spPr>
      </p:cxnSp>
      <p:cxnSp>
        <p:nvCxnSpPr>
          <p:cNvPr id="448" name="Google Shape;448;p9"/>
          <p:cNvCxnSpPr>
            <a:stCxn id="430" idx="0"/>
          </p:cNvCxnSpPr>
          <p:nvPr/>
        </p:nvCxnSpPr>
        <p:spPr>
          <a:xfrm rot="10800000" flipH="1">
            <a:off x="2133600" y="2873815"/>
            <a:ext cx="3333900" cy="1295400"/>
          </a:xfrm>
          <a:prstGeom prst="straightConnector1">
            <a:avLst/>
          </a:prstGeom>
          <a:noFill/>
          <a:ln w="9525" cap="flat" cmpd="sng">
            <a:solidFill>
              <a:srgbClr val="000000"/>
            </a:solidFill>
            <a:prstDash val="solid"/>
            <a:round/>
            <a:headEnd type="none" w="sm" len="sm"/>
            <a:tailEnd type="none" w="sm" len="sm"/>
          </a:ln>
        </p:spPr>
      </p:cxnSp>
      <p:cxnSp>
        <p:nvCxnSpPr>
          <p:cNvPr id="449" name="Google Shape;449;p9"/>
          <p:cNvCxnSpPr>
            <a:stCxn id="433" idx="0"/>
          </p:cNvCxnSpPr>
          <p:nvPr/>
        </p:nvCxnSpPr>
        <p:spPr>
          <a:xfrm rot="10800000" flipH="1">
            <a:off x="4191000" y="2873815"/>
            <a:ext cx="2171700" cy="1295400"/>
          </a:xfrm>
          <a:prstGeom prst="straightConnector1">
            <a:avLst/>
          </a:prstGeom>
          <a:noFill/>
          <a:ln w="9525" cap="flat" cmpd="sng">
            <a:solidFill>
              <a:srgbClr val="000000"/>
            </a:solidFill>
            <a:prstDash val="solid"/>
            <a:round/>
            <a:headEnd type="none" w="sm" len="sm"/>
            <a:tailEnd type="none" w="sm" len="sm"/>
          </a:ln>
        </p:spPr>
      </p:cxnSp>
      <p:cxnSp>
        <p:nvCxnSpPr>
          <p:cNvPr id="450" name="Google Shape;450;p9"/>
          <p:cNvCxnSpPr>
            <a:stCxn id="436" idx="0"/>
          </p:cNvCxnSpPr>
          <p:nvPr/>
        </p:nvCxnSpPr>
        <p:spPr>
          <a:xfrm rot="10800000">
            <a:off x="2781300" y="2873815"/>
            <a:ext cx="3162300" cy="1295400"/>
          </a:xfrm>
          <a:prstGeom prst="straightConnector1">
            <a:avLst/>
          </a:prstGeom>
          <a:noFill/>
          <a:ln w="9525" cap="flat" cmpd="sng">
            <a:solidFill>
              <a:srgbClr val="000000"/>
            </a:solidFill>
            <a:prstDash val="solid"/>
            <a:round/>
            <a:headEnd type="none" w="sm" len="sm"/>
            <a:tailEnd type="none" w="sm" len="sm"/>
          </a:ln>
        </p:spPr>
      </p:cxnSp>
      <p:cxnSp>
        <p:nvCxnSpPr>
          <p:cNvPr id="451" name="Google Shape;451;p9"/>
          <p:cNvCxnSpPr>
            <a:stCxn id="439" idx="1"/>
          </p:cNvCxnSpPr>
          <p:nvPr/>
        </p:nvCxnSpPr>
        <p:spPr>
          <a:xfrm rot="10800000">
            <a:off x="2781415" y="2873930"/>
            <a:ext cx="4726200" cy="1373400"/>
          </a:xfrm>
          <a:prstGeom prst="straightConnector1">
            <a:avLst/>
          </a:prstGeom>
          <a:noFill/>
          <a:ln w="9525" cap="flat" cmpd="sng">
            <a:solidFill>
              <a:srgbClr val="000000"/>
            </a:solidFill>
            <a:prstDash val="solid"/>
            <a:round/>
            <a:headEnd type="none" w="sm" len="sm"/>
            <a:tailEnd type="none" w="sm" len="sm"/>
          </a:ln>
        </p:spPr>
      </p:cxnSp>
      <p:cxnSp>
        <p:nvCxnSpPr>
          <p:cNvPr id="452" name="Google Shape;452;p9"/>
          <p:cNvCxnSpPr>
            <a:stCxn id="436" idx="0"/>
          </p:cNvCxnSpPr>
          <p:nvPr/>
        </p:nvCxnSpPr>
        <p:spPr>
          <a:xfrm rot="10800000">
            <a:off x="3676800" y="2873815"/>
            <a:ext cx="2266800" cy="1295400"/>
          </a:xfrm>
          <a:prstGeom prst="straightConnector1">
            <a:avLst/>
          </a:prstGeom>
          <a:noFill/>
          <a:ln w="9525" cap="flat" cmpd="sng">
            <a:solidFill>
              <a:srgbClr val="000000"/>
            </a:solidFill>
            <a:prstDash val="solid"/>
            <a:round/>
            <a:headEnd type="none" w="sm" len="sm"/>
            <a:tailEnd type="none" w="sm" len="sm"/>
          </a:ln>
        </p:spPr>
      </p:cxnSp>
      <p:cxnSp>
        <p:nvCxnSpPr>
          <p:cNvPr id="453" name="Google Shape;453;p9"/>
          <p:cNvCxnSpPr>
            <a:stCxn id="439" idx="1"/>
          </p:cNvCxnSpPr>
          <p:nvPr/>
        </p:nvCxnSpPr>
        <p:spPr>
          <a:xfrm rot="10800000">
            <a:off x="3676615" y="2873930"/>
            <a:ext cx="3831000" cy="1373400"/>
          </a:xfrm>
          <a:prstGeom prst="straightConnector1">
            <a:avLst/>
          </a:prstGeom>
          <a:noFill/>
          <a:ln w="9525" cap="flat" cmpd="sng">
            <a:solidFill>
              <a:srgbClr val="000000"/>
            </a:solidFill>
            <a:prstDash val="solid"/>
            <a:round/>
            <a:headEnd type="none" w="sm" len="sm"/>
            <a:tailEnd type="none" w="sm" len="sm"/>
          </a:ln>
        </p:spPr>
      </p:cxnSp>
      <p:cxnSp>
        <p:nvCxnSpPr>
          <p:cNvPr id="454" name="Google Shape;454;p9"/>
          <p:cNvCxnSpPr>
            <a:stCxn id="435" idx="0"/>
          </p:cNvCxnSpPr>
          <p:nvPr/>
        </p:nvCxnSpPr>
        <p:spPr>
          <a:xfrm rot="10800000">
            <a:off x="4572000" y="2873815"/>
            <a:ext cx="685800" cy="1295400"/>
          </a:xfrm>
          <a:prstGeom prst="straightConnector1">
            <a:avLst/>
          </a:prstGeom>
          <a:noFill/>
          <a:ln w="9525" cap="flat" cmpd="sng">
            <a:solidFill>
              <a:srgbClr val="000000"/>
            </a:solidFill>
            <a:prstDash val="solid"/>
            <a:round/>
            <a:headEnd type="none" w="sm" len="sm"/>
            <a:tailEnd type="none" w="sm" len="sm"/>
          </a:ln>
        </p:spPr>
      </p:cxnSp>
      <p:cxnSp>
        <p:nvCxnSpPr>
          <p:cNvPr id="455" name="Google Shape;455;p9"/>
          <p:cNvCxnSpPr>
            <a:stCxn id="438" idx="0"/>
          </p:cNvCxnSpPr>
          <p:nvPr/>
        </p:nvCxnSpPr>
        <p:spPr>
          <a:xfrm rot="10800000">
            <a:off x="4572000" y="2873815"/>
            <a:ext cx="2438400" cy="1295400"/>
          </a:xfrm>
          <a:prstGeom prst="straightConnector1">
            <a:avLst/>
          </a:prstGeom>
          <a:noFill/>
          <a:ln w="9525" cap="flat" cmpd="sng">
            <a:solidFill>
              <a:srgbClr val="000000"/>
            </a:solidFill>
            <a:prstDash val="solid"/>
            <a:round/>
            <a:headEnd type="none" w="sm" len="sm"/>
            <a:tailEnd type="none" w="sm" len="sm"/>
          </a:ln>
        </p:spPr>
      </p:cxnSp>
      <p:cxnSp>
        <p:nvCxnSpPr>
          <p:cNvPr id="456" name="Google Shape;456;p9"/>
          <p:cNvCxnSpPr>
            <a:stCxn id="435" idx="0"/>
          </p:cNvCxnSpPr>
          <p:nvPr/>
        </p:nvCxnSpPr>
        <p:spPr>
          <a:xfrm rot="10800000" flipH="1">
            <a:off x="5257800" y="2873815"/>
            <a:ext cx="209700" cy="1295400"/>
          </a:xfrm>
          <a:prstGeom prst="straightConnector1">
            <a:avLst/>
          </a:prstGeom>
          <a:noFill/>
          <a:ln w="9525" cap="flat" cmpd="sng">
            <a:solidFill>
              <a:srgbClr val="000000"/>
            </a:solidFill>
            <a:prstDash val="solid"/>
            <a:round/>
            <a:headEnd type="none" w="sm" len="sm"/>
            <a:tailEnd type="none" w="sm" len="sm"/>
          </a:ln>
        </p:spPr>
      </p:cxnSp>
      <p:cxnSp>
        <p:nvCxnSpPr>
          <p:cNvPr id="457" name="Google Shape;457;p9"/>
          <p:cNvCxnSpPr>
            <a:stCxn id="438" idx="0"/>
          </p:cNvCxnSpPr>
          <p:nvPr/>
        </p:nvCxnSpPr>
        <p:spPr>
          <a:xfrm rot="10800000">
            <a:off x="5467500" y="2873815"/>
            <a:ext cx="1542900" cy="1295400"/>
          </a:xfrm>
          <a:prstGeom prst="straightConnector1">
            <a:avLst/>
          </a:prstGeom>
          <a:noFill/>
          <a:ln w="9525" cap="flat" cmpd="sng">
            <a:solidFill>
              <a:srgbClr val="000000"/>
            </a:solidFill>
            <a:prstDash val="solid"/>
            <a:round/>
            <a:headEnd type="none" w="sm" len="sm"/>
            <a:tailEnd type="none" w="sm" len="sm"/>
          </a:ln>
        </p:spPr>
      </p:cxnSp>
      <p:cxnSp>
        <p:nvCxnSpPr>
          <p:cNvPr id="458" name="Google Shape;458;p9"/>
          <p:cNvCxnSpPr>
            <a:stCxn id="435" idx="0"/>
          </p:cNvCxnSpPr>
          <p:nvPr/>
        </p:nvCxnSpPr>
        <p:spPr>
          <a:xfrm rot="10800000" flipH="1">
            <a:off x="5257800" y="2873815"/>
            <a:ext cx="1104900" cy="1295400"/>
          </a:xfrm>
          <a:prstGeom prst="straightConnector1">
            <a:avLst/>
          </a:prstGeom>
          <a:noFill/>
          <a:ln w="9525" cap="flat" cmpd="sng">
            <a:solidFill>
              <a:srgbClr val="000000"/>
            </a:solidFill>
            <a:prstDash val="solid"/>
            <a:round/>
            <a:headEnd type="none" w="sm" len="sm"/>
            <a:tailEnd type="none" w="sm" len="sm"/>
          </a:ln>
        </p:spPr>
      </p:cxnSp>
      <p:cxnSp>
        <p:nvCxnSpPr>
          <p:cNvPr id="459" name="Google Shape;459;p9"/>
          <p:cNvCxnSpPr>
            <a:stCxn id="438" idx="0"/>
          </p:cNvCxnSpPr>
          <p:nvPr/>
        </p:nvCxnSpPr>
        <p:spPr>
          <a:xfrm rot="10800000">
            <a:off x="6362700" y="2873815"/>
            <a:ext cx="647700" cy="1295400"/>
          </a:xfrm>
          <a:prstGeom prst="straightConnector1">
            <a:avLst/>
          </a:prstGeom>
          <a:noFill/>
          <a:ln w="9525" cap="flat" cmpd="sng">
            <a:solidFill>
              <a:srgbClr val="000000"/>
            </a:solidFill>
            <a:prstDash val="solid"/>
            <a:round/>
            <a:headEnd type="none" w="sm" len="sm"/>
            <a:tailEnd type="none" w="sm" len="sm"/>
          </a:ln>
        </p:spPr>
      </p:cxnSp>
      <p:cxnSp>
        <p:nvCxnSpPr>
          <p:cNvPr id="460" name="Google Shape;460;p9"/>
          <p:cNvCxnSpPr/>
          <p:nvPr/>
        </p:nvCxnSpPr>
        <p:spPr>
          <a:xfrm flipH="1">
            <a:off x="3676650" y="1349815"/>
            <a:ext cx="461010" cy="990600"/>
          </a:xfrm>
          <a:prstGeom prst="straightConnector1">
            <a:avLst/>
          </a:prstGeom>
          <a:noFill/>
          <a:ln w="9525" cap="flat" cmpd="sng">
            <a:solidFill>
              <a:srgbClr val="1A1A1A"/>
            </a:solidFill>
            <a:prstDash val="solid"/>
            <a:round/>
            <a:headEnd type="none" w="sm" len="sm"/>
            <a:tailEnd type="none" w="sm" len="sm"/>
          </a:ln>
        </p:spPr>
      </p:cxnSp>
      <p:cxnSp>
        <p:nvCxnSpPr>
          <p:cNvPr id="461" name="Google Shape;461;p9"/>
          <p:cNvCxnSpPr/>
          <p:nvPr/>
        </p:nvCxnSpPr>
        <p:spPr>
          <a:xfrm>
            <a:off x="4137660" y="1349815"/>
            <a:ext cx="1329690" cy="990600"/>
          </a:xfrm>
          <a:prstGeom prst="straightConnector1">
            <a:avLst/>
          </a:prstGeom>
          <a:noFill/>
          <a:ln w="9525" cap="flat" cmpd="sng">
            <a:solidFill>
              <a:srgbClr val="1A1A1A"/>
            </a:solidFill>
            <a:prstDash val="solid"/>
            <a:round/>
            <a:headEnd type="none" w="sm" len="sm"/>
            <a:tailEnd type="none" w="sm" len="sm"/>
          </a:ln>
        </p:spPr>
      </p:cxnSp>
      <p:cxnSp>
        <p:nvCxnSpPr>
          <p:cNvPr id="462" name="Google Shape;462;p9"/>
          <p:cNvCxnSpPr/>
          <p:nvPr/>
        </p:nvCxnSpPr>
        <p:spPr>
          <a:xfrm flipH="1">
            <a:off x="5467350" y="1349815"/>
            <a:ext cx="1276350" cy="990600"/>
          </a:xfrm>
          <a:prstGeom prst="straightConnector1">
            <a:avLst/>
          </a:prstGeom>
          <a:noFill/>
          <a:ln w="9525" cap="flat" cmpd="sng">
            <a:solidFill>
              <a:srgbClr val="1A1A1A"/>
            </a:solidFill>
            <a:prstDash val="solid"/>
            <a:round/>
            <a:headEnd type="none" w="sm" len="sm"/>
            <a:tailEnd type="none" w="sm" len="sm"/>
          </a:ln>
        </p:spPr>
      </p:cxnSp>
      <p:cxnSp>
        <p:nvCxnSpPr>
          <p:cNvPr id="463" name="Google Shape;463;p9"/>
          <p:cNvCxnSpPr/>
          <p:nvPr/>
        </p:nvCxnSpPr>
        <p:spPr>
          <a:xfrm flipH="1">
            <a:off x="3676650" y="1349815"/>
            <a:ext cx="1329690" cy="990600"/>
          </a:xfrm>
          <a:prstGeom prst="straightConnector1">
            <a:avLst/>
          </a:prstGeom>
          <a:noFill/>
          <a:ln w="9525" cap="flat" cmpd="sng">
            <a:solidFill>
              <a:srgbClr val="1A1A1A"/>
            </a:solidFill>
            <a:prstDash val="solid"/>
            <a:round/>
            <a:headEnd type="none" w="sm" len="sm"/>
            <a:tailEnd type="none" w="sm" len="sm"/>
          </a:ln>
        </p:spPr>
      </p:cxnSp>
      <p:cxnSp>
        <p:nvCxnSpPr>
          <p:cNvPr id="464" name="Google Shape;464;p9"/>
          <p:cNvCxnSpPr/>
          <p:nvPr/>
        </p:nvCxnSpPr>
        <p:spPr>
          <a:xfrm>
            <a:off x="5006340" y="1349815"/>
            <a:ext cx="461010" cy="990600"/>
          </a:xfrm>
          <a:prstGeom prst="straightConnector1">
            <a:avLst/>
          </a:prstGeom>
          <a:noFill/>
          <a:ln w="9525" cap="flat" cmpd="sng">
            <a:solidFill>
              <a:srgbClr val="1A1A1A"/>
            </a:solidFill>
            <a:prstDash val="solid"/>
            <a:round/>
            <a:headEnd type="none" w="sm" len="sm"/>
            <a:tailEnd type="none" w="sm" len="sm"/>
          </a:ln>
        </p:spPr>
      </p:cxnSp>
      <p:cxnSp>
        <p:nvCxnSpPr>
          <p:cNvPr id="465" name="Google Shape;465;p9"/>
          <p:cNvCxnSpPr/>
          <p:nvPr/>
        </p:nvCxnSpPr>
        <p:spPr>
          <a:xfrm flipH="1">
            <a:off x="3676650" y="1349815"/>
            <a:ext cx="2198370" cy="990600"/>
          </a:xfrm>
          <a:prstGeom prst="straightConnector1">
            <a:avLst/>
          </a:prstGeom>
          <a:noFill/>
          <a:ln w="9525" cap="flat" cmpd="sng">
            <a:solidFill>
              <a:srgbClr val="1A1A1A"/>
            </a:solidFill>
            <a:prstDash val="solid"/>
            <a:round/>
            <a:headEnd type="none" w="sm" len="sm"/>
            <a:tailEnd type="none" w="sm" len="sm"/>
          </a:ln>
        </p:spPr>
      </p:cxnSp>
      <p:cxnSp>
        <p:nvCxnSpPr>
          <p:cNvPr id="466" name="Google Shape;466;p9"/>
          <p:cNvCxnSpPr/>
          <p:nvPr/>
        </p:nvCxnSpPr>
        <p:spPr>
          <a:xfrm flipH="1">
            <a:off x="4572000" y="1349815"/>
            <a:ext cx="1303020" cy="990600"/>
          </a:xfrm>
          <a:prstGeom prst="straightConnector1">
            <a:avLst/>
          </a:prstGeom>
          <a:noFill/>
          <a:ln w="9525" cap="flat" cmpd="sng">
            <a:solidFill>
              <a:schemeClr val="dk2">
                <a:alpha val="45882"/>
              </a:schemeClr>
            </a:solidFill>
            <a:prstDash val="solid"/>
            <a:round/>
            <a:headEnd type="none" w="sm" len="sm"/>
            <a:tailEnd type="none" w="sm" len="sm"/>
          </a:ln>
        </p:spPr>
      </p:cxnSp>
      <p:cxnSp>
        <p:nvCxnSpPr>
          <p:cNvPr id="467" name="Google Shape;467;p9"/>
          <p:cNvCxnSpPr/>
          <p:nvPr/>
        </p:nvCxnSpPr>
        <p:spPr>
          <a:xfrm flipH="1">
            <a:off x="5467350" y="1349815"/>
            <a:ext cx="407670" cy="990600"/>
          </a:xfrm>
          <a:prstGeom prst="straightConnector1">
            <a:avLst/>
          </a:prstGeom>
          <a:noFill/>
          <a:ln w="9525" cap="flat" cmpd="sng">
            <a:solidFill>
              <a:srgbClr val="1A1A1A"/>
            </a:solidFill>
            <a:prstDash val="solid"/>
            <a:round/>
            <a:headEnd type="none" w="sm" len="sm"/>
            <a:tailEnd type="none" w="sm" len="sm"/>
          </a:ln>
        </p:spPr>
      </p:cxnSp>
      <p:sp>
        <p:nvSpPr>
          <p:cNvPr id="468" name="Google Shape;468;p9"/>
          <p:cNvSpPr txBox="1"/>
          <p:nvPr/>
        </p:nvSpPr>
        <p:spPr>
          <a:xfrm>
            <a:off x="2571750" y="200521"/>
            <a:ext cx="4114800" cy="369332"/>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800" b="1" i="0" u="none" strike="noStrike" cap="none">
                <a:solidFill>
                  <a:srgbClr val="000000"/>
                </a:solidFill>
                <a:latin typeface="Calibri"/>
                <a:ea typeface="Calibri"/>
                <a:cs typeface="Calibri"/>
                <a:sym typeface="Calibri"/>
              </a:rPr>
              <a:t>A jolt of activation is sent to CAT</a:t>
            </a:r>
            <a:endParaRPr/>
          </a:p>
        </p:txBody>
      </p:sp>
      <p:sp>
        <p:nvSpPr>
          <p:cNvPr id="469" name="Google Shape;469;p9"/>
          <p:cNvSpPr txBox="1"/>
          <p:nvPr/>
        </p:nvSpPr>
        <p:spPr>
          <a:xfrm>
            <a:off x="91817" y="83785"/>
            <a:ext cx="1333501" cy="646331"/>
          </a:xfrm>
          <a:prstGeom prst="rect">
            <a:avLst/>
          </a:prstGeom>
          <a:solidFill>
            <a:srgbClr val="DDDDDD"/>
          </a:solid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rgbClr val="000000"/>
                </a:solidFill>
                <a:latin typeface="Calibri"/>
                <a:ea typeface="Calibri"/>
                <a:cs typeface="Calibri"/>
                <a:sym typeface="Calibri"/>
              </a:rPr>
              <a:t>Step 2:</a:t>
            </a:r>
            <a:endParaRPr/>
          </a:p>
          <a:p>
            <a:pPr marL="0" marR="0" lvl="0" indent="0" algn="ctr" rtl="0">
              <a:lnSpc>
                <a:spcPct val="100000"/>
              </a:lnSpc>
              <a:spcBef>
                <a:spcPts val="0"/>
              </a:spcBef>
              <a:spcAft>
                <a:spcPts val="0"/>
              </a:spcAft>
              <a:buNone/>
            </a:pPr>
            <a:r>
              <a:rPr lang="en-US" sz="1200" b="0" i="0" u="none" strike="noStrike" cap="none">
                <a:solidFill>
                  <a:srgbClr val="000000"/>
                </a:solidFill>
                <a:latin typeface="Calibri"/>
                <a:ea typeface="Calibri"/>
                <a:cs typeface="Calibri"/>
                <a:sym typeface="Calibri"/>
              </a:rPr>
              <a:t>Phonological processing</a:t>
            </a:r>
            <a:endParaRPr/>
          </a:p>
        </p:txBody>
      </p:sp>
      <p:pic>
        <p:nvPicPr>
          <p:cNvPr id="470" name="Google Shape;470;p9" descr="C:\My Documents\My Pictures\PNT-cat.jpg"/>
          <p:cNvPicPr preferRelativeResize="0"/>
          <p:nvPr/>
        </p:nvPicPr>
        <p:blipFill rotWithShape="1">
          <a:blip r:embed="rId5">
            <a:alphaModFix/>
          </a:blip>
          <a:srcRect l="-1083" t="4333" b="10667"/>
          <a:stretch/>
        </p:blipFill>
        <p:spPr>
          <a:xfrm>
            <a:off x="7739886" y="610438"/>
            <a:ext cx="1039067" cy="833418"/>
          </a:xfrm>
          <a:prstGeom prst="rect">
            <a:avLst/>
          </a:prstGeom>
          <a:noFill/>
          <a:ln>
            <a:noFill/>
          </a:ln>
        </p:spPr>
      </p:pic>
      <p:sp>
        <p:nvSpPr>
          <p:cNvPr id="471" name="Google Shape;471;p9"/>
          <p:cNvSpPr txBox="1"/>
          <p:nvPr/>
        </p:nvSpPr>
        <p:spPr>
          <a:xfrm>
            <a:off x="7424289" y="1443856"/>
            <a:ext cx="1659840" cy="276999"/>
          </a:xfrm>
          <a:prstGeom prst="rect">
            <a:avLst/>
          </a:prstGeom>
          <a:noFill/>
          <a:ln>
            <a:noFill/>
          </a:ln>
        </p:spPr>
        <p:txBody>
          <a:bodyPr spcFirstLastPara="1" wrap="square" lIns="91425" tIns="45700" rIns="91425" bIns="45700" anchor="t" anchorCtr="0">
            <a:spAutoFit/>
          </a:bodyPr>
          <a:lstStyle/>
          <a:p>
            <a:pPr marL="0" marR="0" lvl="0" indent="0" algn="ctr" rtl="0">
              <a:lnSpc>
                <a:spcPct val="100000"/>
              </a:lnSpc>
              <a:spcBef>
                <a:spcPts val="0"/>
              </a:spcBef>
              <a:spcAft>
                <a:spcPts val="0"/>
              </a:spcAft>
              <a:buNone/>
            </a:pPr>
            <a:r>
              <a:rPr lang="en-US" sz="1200" b="0" i="0" u="none" strike="noStrike" cap="none">
                <a:solidFill>
                  <a:schemeClr val="dk2"/>
                </a:solidFill>
                <a:latin typeface="Calibri"/>
                <a:ea typeface="Calibri"/>
                <a:cs typeface="Calibri"/>
                <a:sym typeface="Calibri"/>
              </a:rPr>
              <a:t>“Name this picture”</a:t>
            </a:r>
            <a:endParaRPr/>
          </a:p>
        </p:txBody>
      </p:sp>
      <p:grpSp>
        <p:nvGrpSpPr>
          <p:cNvPr id="472" name="Google Shape;472;p9"/>
          <p:cNvGrpSpPr/>
          <p:nvPr/>
        </p:nvGrpSpPr>
        <p:grpSpPr>
          <a:xfrm>
            <a:off x="2133600" y="816430"/>
            <a:ext cx="4876800" cy="533400"/>
            <a:chOff x="2133600" y="2286000"/>
            <a:chExt cx="4876800" cy="533400"/>
          </a:xfrm>
        </p:grpSpPr>
        <p:sp>
          <p:nvSpPr>
            <p:cNvPr id="473" name="Google Shape;473;p9"/>
            <p:cNvSpPr/>
            <p:nvPr/>
          </p:nvSpPr>
          <p:spPr>
            <a:xfrm>
              <a:off x="2133600" y="2286000"/>
              <a:ext cx="533400" cy="533400"/>
            </a:xfrm>
            <a:prstGeom prst="ellipse">
              <a:avLst/>
            </a:prstGeom>
            <a:solidFill>
              <a:schemeClr val="dk1">
                <a:alpha val="10980"/>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sp>
          <p:nvSpPr>
            <p:cNvPr id="474" name="Google Shape;474;p9"/>
            <p:cNvSpPr/>
            <p:nvPr/>
          </p:nvSpPr>
          <p:spPr>
            <a:xfrm>
              <a:off x="3002280" y="2286000"/>
              <a:ext cx="533400" cy="533400"/>
            </a:xfrm>
            <a:prstGeom prst="ellipse">
              <a:avLst/>
            </a:prstGeom>
            <a:solidFill>
              <a:srgbClr val="1A9988">
                <a:alpha val="57647"/>
              </a:srgb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475" name="Google Shape;475;p9"/>
            <p:cNvSpPr/>
            <p:nvPr/>
          </p:nvSpPr>
          <p:spPr>
            <a:xfrm>
              <a:off x="3870960" y="2286000"/>
              <a:ext cx="533400" cy="533400"/>
            </a:xfrm>
            <a:prstGeom prst="ellipse">
              <a:avLst/>
            </a:prstGeom>
            <a:solidFill>
              <a:srgbClr val="1A9988">
                <a:alpha val="57647"/>
              </a:srgb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476" name="Google Shape;476;p9"/>
            <p:cNvSpPr/>
            <p:nvPr/>
          </p:nvSpPr>
          <p:spPr>
            <a:xfrm>
              <a:off x="4739640" y="2286000"/>
              <a:ext cx="533400" cy="533400"/>
            </a:xfrm>
            <a:prstGeom prst="ellipse">
              <a:avLst/>
            </a:prstGeom>
            <a:solidFill>
              <a:srgbClr val="1A9988">
                <a:alpha val="57647"/>
              </a:srgb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477" name="Google Shape;477;p9"/>
            <p:cNvSpPr/>
            <p:nvPr/>
          </p:nvSpPr>
          <p:spPr>
            <a:xfrm>
              <a:off x="5608320" y="2286000"/>
              <a:ext cx="533400" cy="533400"/>
            </a:xfrm>
            <a:prstGeom prst="ellipse">
              <a:avLst/>
            </a:prstGeom>
            <a:solidFill>
              <a:srgbClr val="1A9988">
                <a:alpha val="57647"/>
              </a:srgb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None/>
              </a:pPr>
              <a:endParaRPr sz="1400" b="0" i="0" u="none" strike="noStrike" cap="none">
                <a:solidFill>
                  <a:srgbClr val="11F617"/>
                </a:solidFill>
                <a:latin typeface="Arial"/>
                <a:ea typeface="Arial"/>
                <a:cs typeface="Arial"/>
                <a:sym typeface="Arial"/>
              </a:endParaRPr>
            </a:p>
          </p:txBody>
        </p:sp>
        <p:sp>
          <p:nvSpPr>
            <p:cNvPr id="478" name="Google Shape;478;p9"/>
            <p:cNvSpPr/>
            <p:nvPr/>
          </p:nvSpPr>
          <p:spPr>
            <a:xfrm>
              <a:off x="6477000" y="2286000"/>
              <a:ext cx="533400" cy="533400"/>
            </a:xfrm>
            <a:prstGeom prst="ellipse">
              <a:avLst/>
            </a:prstGeom>
            <a:solidFill>
              <a:schemeClr val="dk1">
                <a:alpha val="10980"/>
              </a:schemeClr>
            </a:solidFill>
            <a:ln w="9525" cap="flat" cmpd="sng">
              <a:solidFill>
                <a:schemeClr val="dk1"/>
              </a:solidFill>
              <a:prstDash val="solid"/>
              <a:round/>
              <a:headEnd type="none" w="sm" len="sm"/>
              <a:tailEnd type="none" w="sm" len="sm"/>
            </a:ln>
          </p:spPr>
          <p:txBody>
            <a:bodyPr spcFirstLastPara="1" wrap="square" lIns="91425" tIns="45700" rIns="91425" bIns="45700" anchor="ctr" anchorCtr="0">
              <a:noAutofit/>
            </a:bodyPr>
            <a:lstStyle/>
            <a:p>
              <a:pPr marL="0" marR="0" lvl="0" indent="0" algn="l" rtl="0">
                <a:lnSpc>
                  <a:spcPct val="100000"/>
                </a:lnSpc>
                <a:spcBef>
                  <a:spcPts val="0"/>
                </a:spcBef>
                <a:spcAft>
                  <a:spcPts val="0"/>
                </a:spcAft>
                <a:buNone/>
              </a:pPr>
              <a:endParaRPr sz="1400" b="0" i="0" u="none" strike="noStrike" cap="none">
                <a:solidFill>
                  <a:schemeClr val="lt1"/>
                </a:solidFill>
                <a:latin typeface="Arial"/>
                <a:ea typeface="Arial"/>
                <a:cs typeface="Arial"/>
                <a:sym typeface="Arial"/>
              </a:endParaRPr>
            </a:p>
          </p:txBody>
        </p:sp>
      </p:grpSp>
      <p:grpSp>
        <p:nvGrpSpPr>
          <p:cNvPr id="479" name="Google Shape;479;p9"/>
          <p:cNvGrpSpPr/>
          <p:nvPr/>
        </p:nvGrpSpPr>
        <p:grpSpPr>
          <a:xfrm>
            <a:off x="2514600" y="2351319"/>
            <a:ext cx="4114800" cy="533400"/>
            <a:chOff x="2514600" y="2286000"/>
            <a:chExt cx="4114800" cy="533400"/>
          </a:xfrm>
        </p:grpSpPr>
        <p:sp>
          <p:nvSpPr>
            <p:cNvPr id="480" name="Google Shape;480;p9"/>
            <p:cNvSpPr/>
            <p:nvPr/>
          </p:nvSpPr>
          <p:spPr>
            <a:xfrm>
              <a:off x="2514600" y="2286000"/>
              <a:ext cx="533400" cy="533400"/>
            </a:xfrm>
            <a:prstGeom prst="ellipse">
              <a:avLst/>
            </a:prstGeom>
            <a:solidFill>
              <a:schemeClr val="dk1">
                <a:alpha val="9803"/>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LOG</a:t>
              </a:r>
              <a:endParaRPr dirty="0"/>
            </a:p>
          </p:txBody>
        </p:sp>
        <p:sp>
          <p:nvSpPr>
            <p:cNvPr id="481" name="Google Shape;481;p9"/>
            <p:cNvSpPr/>
            <p:nvPr/>
          </p:nvSpPr>
          <p:spPr>
            <a:xfrm>
              <a:off x="3409950" y="2286000"/>
              <a:ext cx="533400" cy="533400"/>
            </a:xfrm>
            <a:prstGeom prst="ellipse">
              <a:avLst/>
            </a:prstGeom>
            <a:solidFill>
              <a:schemeClr val="dk1">
                <a:alpha val="22745"/>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DOG</a:t>
              </a:r>
              <a:endParaRPr sz="1300" dirty="0"/>
            </a:p>
          </p:txBody>
        </p:sp>
        <p:sp>
          <p:nvSpPr>
            <p:cNvPr id="482" name="Google Shape;482;p9"/>
            <p:cNvSpPr/>
            <p:nvPr/>
          </p:nvSpPr>
          <p:spPr>
            <a:xfrm>
              <a:off x="4305300" y="2286000"/>
              <a:ext cx="533400" cy="533400"/>
            </a:xfrm>
            <a:prstGeom prst="ellipse">
              <a:avLst/>
            </a:prstGeom>
            <a:solidFill>
              <a:srgbClr val="00B050">
                <a:alpha val="93725"/>
              </a:srgb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CAT</a:t>
              </a:r>
              <a:endParaRPr dirty="0"/>
            </a:p>
          </p:txBody>
        </p:sp>
        <p:sp>
          <p:nvSpPr>
            <p:cNvPr id="483" name="Google Shape;483;p9"/>
            <p:cNvSpPr/>
            <p:nvPr/>
          </p:nvSpPr>
          <p:spPr>
            <a:xfrm>
              <a:off x="5200650" y="2286000"/>
              <a:ext cx="533400" cy="533400"/>
            </a:xfrm>
            <a:prstGeom prst="ellipse">
              <a:avLst/>
            </a:prstGeom>
            <a:solidFill>
              <a:schemeClr val="dk1">
                <a:alpha val="40784"/>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RAT</a:t>
              </a:r>
              <a:endParaRPr dirty="0"/>
            </a:p>
          </p:txBody>
        </p:sp>
        <p:sp>
          <p:nvSpPr>
            <p:cNvPr id="484" name="Google Shape;484;p9"/>
            <p:cNvSpPr/>
            <p:nvPr/>
          </p:nvSpPr>
          <p:spPr>
            <a:xfrm>
              <a:off x="6096000" y="2286000"/>
              <a:ext cx="533400" cy="533400"/>
            </a:xfrm>
            <a:prstGeom prst="ellipse">
              <a:avLst/>
            </a:prstGeom>
            <a:solidFill>
              <a:schemeClr val="dk1">
                <a:alpha val="9803"/>
              </a:schemeClr>
            </a:solidFill>
            <a:ln w="9525" cap="flat" cmpd="sng">
              <a:solidFill>
                <a:schemeClr val="dk1"/>
              </a:solidFill>
              <a:prstDash val="solid"/>
              <a:round/>
              <a:headEnd type="none" w="sm" len="sm"/>
              <a:tailEnd type="none" w="sm" len="sm"/>
            </a:ln>
          </p:spPr>
          <p:txBody>
            <a:bodyPr spcFirstLastPara="1" wrap="square" lIns="0" tIns="0" rIns="0" bIns="0" anchor="ctr" anchorCtr="0">
              <a:noAutofit/>
            </a:bodyPr>
            <a:lstStyle/>
            <a:p>
              <a:pPr marL="0" marR="0" lvl="0" indent="0" algn="ctr" rtl="0">
                <a:lnSpc>
                  <a:spcPct val="100000"/>
                </a:lnSpc>
                <a:spcBef>
                  <a:spcPts val="0"/>
                </a:spcBef>
                <a:spcAft>
                  <a:spcPts val="0"/>
                </a:spcAft>
                <a:buNone/>
              </a:pPr>
              <a:r>
                <a:rPr lang="en-US" b="0" i="0" u="none" strike="noStrike" cap="none" dirty="0">
                  <a:solidFill>
                    <a:schemeClr val="dk2"/>
                  </a:solidFill>
                  <a:latin typeface="Calibri"/>
                  <a:ea typeface="Calibri"/>
                  <a:cs typeface="Calibri"/>
                  <a:sym typeface="Calibri"/>
                </a:rPr>
                <a:t>MAT</a:t>
              </a:r>
              <a:endParaRPr dirty="0"/>
            </a:p>
          </p:txBody>
        </p:sp>
      </p:grpSp>
      <p:sp>
        <p:nvSpPr>
          <p:cNvPr id="485" name="Google Shape;485;p9"/>
          <p:cNvSpPr txBox="1"/>
          <p:nvPr/>
        </p:nvSpPr>
        <p:spPr>
          <a:xfrm>
            <a:off x="128166" y="929245"/>
            <a:ext cx="1039067"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SEMANTICS</a:t>
            </a:r>
            <a:endParaRPr/>
          </a:p>
        </p:txBody>
      </p:sp>
      <p:sp>
        <p:nvSpPr>
          <p:cNvPr id="486" name="Google Shape;486;p9"/>
          <p:cNvSpPr txBox="1"/>
          <p:nvPr/>
        </p:nvSpPr>
        <p:spPr>
          <a:xfrm>
            <a:off x="186357" y="2453245"/>
            <a:ext cx="753732"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WORDS</a:t>
            </a:r>
            <a:endParaRPr/>
          </a:p>
        </p:txBody>
      </p:sp>
      <p:sp>
        <p:nvSpPr>
          <p:cNvPr id="487" name="Google Shape;487;p9"/>
          <p:cNvSpPr txBox="1"/>
          <p:nvPr/>
        </p:nvSpPr>
        <p:spPr>
          <a:xfrm>
            <a:off x="45292" y="4290898"/>
            <a:ext cx="103586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PHONEMES</a:t>
            </a:r>
            <a:endParaRPr/>
          </a:p>
        </p:txBody>
      </p:sp>
      <p:sp>
        <p:nvSpPr>
          <p:cNvPr id="488" name="Google Shape;488;p9"/>
          <p:cNvSpPr txBox="1"/>
          <p:nvPr/>
        </p:nvSpPr>
        <p:spPr>
          <a:xfrm>
            <a:off x="2329546" y="4819962"/>
            <a:ext cx="7585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ONSETS</a:t>
            </a:r>
            <a:endParaRPr/>
          </a:p>
        </p:txBody>
      </p:sp>
      <p:sp>
        <p:nvSpPr>
          <p:cNvPr id="489" name="Google Shape;489;p9"/>
          <p:cNvSpPr txBox="1"/>
          <p:nvPr/>
        </p:nvSpPr>
        <p:spPr>
          <a:xfrm>
            <a:off x="5148172" y="4819960"/>
            <a:ext cx="811441"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VOWELS</a:t>
            </a:r>
            <a:endParaRPr/>
          </a:p>
        </p:txBody>
      </p:sp>
      <p:sp>
        <p:nvSpPr>
          <p:cNvPr id="490" name="Google Shape;490;p9"/>
          <p:cNvSpPr txBox="1"/>
          <p:nvPr/>
        </p:nvSpPr>
        <p:spPr>
          <a:xfrm>
            <a:off x="6938895" y="4819961"/>
            <a:ext cx="696024"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None/>
            </a:pPr>
            <a:r>
              <a:rPr lang="en-US" sz="1400" b="0" i="0" u="none" strike="noStrike" cap="none">
                <a:solidFill>
                  <a:srgbClr val="000000"/>
                </a:solidFill>
                <a:latin typeface="Calibri"/>
                <a:ea typeface="Calibri"/>
                <a:cs typeface="Calibri"/>
                <a:sym typeface="Calibri"/>
              </a:rPr>
              <a:t>CODAS</a:t>
            </a:r>
            <a:endParaRPr/>
          </a:p>
        </p:txBody>
      </p:sp>
      <p:pic>
        <p:nvPicPr>
          <p:cNvPr id="2" name="Audio 1">
            <a:hlinkClick r:id="" action="ppaction://media"/>
            <a:extLst>
              <a:ext uri="{FF2B5EF4-FFF2-40B4-BE49-F238E27FC236}">
                <a16:creationId xmlns:a16="http://schemas.microsoft.com/office/drawing/2014/main" id="{7DB5194C-C447-EF47-81B9-20D744A58674}"/>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6007"/>
    </mc:Choice>
    <mc:Fallback>
      <p:transition spd="slow" advTm="1600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342</TotalTime>
  <Words>3660</Words>
  <Application>Microsoft Macintosh PowerPoint</Application>
  <PresentationFormat>On-screen Show (16:9)</PresentationFormat>
  <Paragraphs>491</Paragraphs>
  <Slides>26</Slides>
  <Notes>26</Notes>
  <HiddenSlides>0</HiddenSlides>
  <MMClips>26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Calibri</vt:lpstr>
      <vt:lpstr>Arial</vt:lpstr>
      <vt:lpstr>Raleway</vt:lpstr>
      <vt:lpstr>Lato</vt:lpstr>
      <vt:lpstr>Streamline</vt:lpstr>
      <vt:lpstr>Clinical Resources, Week 2: Paraphasia types within the context of Dell’s model</vt:lpstr>
      <vt:lpstr>Presentation Outline</vt:lpstr>
      <vt:lpstr>Brief review of Dell’s model of speech production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Lexical or real-word paraphasias</vt:lpstr>
      <vt:lpstr>PowerPoint Presentation</vt:lpstr>
      <vt:lpstr>PowerPoint Presentation</vt:lpstr>
      <vt:lpstr>PowerPoint Presentation</vt:lpstr>
      <vt:lpstr>PowerPoint Presentation</vt:lpstr>
      <vt:lpstr>Nonlexical or neologistic paraphasias</vt:lpstr>
      <vt:lpstr>PowerPoint Presentation</vt:lpstr>
      <vt:lpstr>PowerPoint Presentation</vt:lpstr>
      <vt:lpstr>Clinical assessment applications</vt:lpstr>
      <vt:lpstr>PowerPoint Presentation</vt:lpstr>
      <vt:lpstr>Using paraphasia types in clinical practice</vt:lpstr>
      <vt:lpstr>Testing hypotheses about paraphasia patterns</vt:lpstr>
      <vt:lpstr>Next week’s clinical resource</vt:lpstr>
      <vt:lpstr>Next week: The importance of psycholinguistic variables in anomia assessment</vt:lpstr>
      <vt:lpstr>References for further reading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Paraphasia types within the context of Dell’s model</dc:title>
  <cp:lastModifiedBy>Casilio, Marianne E</cp:lastModifiedBy>
  <cp:revision>19</cp:revision>
  <dcterms:modified xsi:type="dcterms:W3CDTF">2020-12-10T01:15:48Z</dcterms:modified>
</cp:coreProperties>
</file>